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8"/>
  </p:notesMasterIdLst>
  <p:sldIdLst>
    <p:sldId id="256" r:id="rId5"/>
    <p:sldId id="257" r:id="rId6"/>
    <p:sldId id="312" r:id="rId7"/>
    <p:sldId id="332" r:id="rId8"/>
    <p:sldId id="313" r:id="rId9"/>
    <p:sldId id="314" r:id="rId10"/>
    <p:sldId id="258" r:id="rId11"/>
    <p:sldId id="259" r:id="rId12"/>
    <p:sldId id="308" r:id="rId13"/>
    <p:sldId id="266" r:id="rId14"/>
    <p:sldId id="317" r:id="rId15"/>
    <p:sldId id="318" r:id="rId16"/>
    <p:sldId id="260" r:id="rId17"/>
    <p:sldId id="288" r:id="rId18"/>
    <p:sldId id="270" r:id="rId19"/>
    <p:sldId id="284" r:id="rId20"/>
    <p:sldId id="319" r:id="rId21"/>
    <p:sldId id="303" r:id="rId22"/>
    <p:sldId id="302" r:id="rId23"/>
    <p:sldId id="324" r:id="rId24"/>
    <p:sldId id="285" r:id="rId25"/>
    <p:sldId id="325" r:id="rId26"/>
    <p:sldId id="326" r:id="rId27"/>
    <p:sldId id="304" r:id="rId28"/>
    <p:sldId id="316" r:id="rId29"/>
    <p:sldId id="327" r:id="rId30"/>
    <p:sldId id="286" r:id="rId31"/>
    <p:sldId id="328" r:id="rId32"/>
    <p:sldId id="306" r:id="rId33"/>
    <p:sldId id="330" r:id="rId34"/>
    <p:sldId id="329" r:id="rId35"/>
    <p:sldId id="287" r:id="rId36"/>
    <p:sldId id="331" r:id="rId37"/>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C71612B-AADB-419C-AD41-28A231CC6666}">
          <p14:sldIdLst>
            <p14:sldId id="256"/>
            <p14:sldId id="257"/>
            <p14:sldId id="312"/>
            <p14:sldId id="332"/>
            <p14:sldId id="313"/>
            <p14:sldId id="314"/>
            <p14:sldId id="258"/>
            <p14:sldId id="259"/>
            <p14:sldId id="308"/>
            <p14:sldId id="266"/>
            <p14:sldId id="317"/>
            <p14:sldId id="318"/>
          </p14:sldIdLst>
        </p14:section>
        <p14:section name="Question 1" id="{7A04F89A-D47E-4EAF-B000-85FFB1E04B57}">
          <p14:sldIdLst>
            <p14:sldId id="260"/>
            <p14:sldId id="288"/>
            <p14:sldId id="270"/>
            <p14:sldId id="284"/>
            <p14:sldId id="319"/>
          </p14:sldIdLst>
        </p14:section>
        <p14:section name="Question 2" id="{429A25F0-1EA6-4877-AD35-4F9E6427B286}">
          <p14:sldIdLst>
            <p14:sldId id="303"/>
            <p14:sldId id="302"/>
            <p14:sldId id="324"/>
            <p14:sldId id="285"/>
            <p14:sldId id="325"/>
            <p14:sldId id="326"/>
          </p14:sldIdLst>
        </p14:section>
        <p14:section name="Question 3" id="{84F46BE0-1760-4FA4-B7E7-7965D1D9CFED}">
          <p14:sldIdLst>
            <p14:sldId id="304"/>
            <p14:sldId id="316"/>
            <p14:sldId id="327"/>
            <p14:sldId id="286"/>
            <p14:sldId id="328"/>
          </p14:sldIdLst>
        </p14:section>
        <p14:section name="Question 4" id="{774CFAB2-C544-428B-B2F1-F6903A54EA4B}">
          <p14:sldIdLst>
            <p14:sldId id="306"/>
            <p14:sldId id="330"/>
            <p14:sldId id="329"/>
            <p14:sldId id="287"/>
            <p14:sldId id="33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05E931-4C4E-634F-2B78-CE7539E072D4}" name="Joanne Moss" initials="JM" userId="S::joanne.moss@sportengland.org::373096c1-d96b-4e08-a078-040771bfcbe0" providerId="AD"/>
  <p188:author id="{38F4273B-264B-6E6D-BE62-22A98F69743D}" name="Savannah Fishel" initials="SF" userId="S::savannah.fishel_innovationunit.org#ext#@sportengland.onmicrosoft.com::65976e00-bf3b-4c6b-a136-f98f3d842596" providerId="AD"/>
  <p188:author id="{9D13F474-C34C-877A-63E0-A558DE0C1053}" name="bethan.mitchell" initials="be" userId="S::bethan.mitchell_innovationunit.org#ext#@sportengland.onmicrosoft.com::518d7990-d443-45e0-a0c1-c3b721c96336" providerId="AD"/>
  <p188:author id="{1F78DEA6-5D46-2C78-DAF8-C0EB128C2047}" name="Joanne Moss" initials="JM" userId="S::joanne.moss@SPORTENGLAND.ORG::373096c1-d96b-4e08-a078-040771bfcbe0" providerId="AD"/>
  <p188:author id="{A7696AA9-6B1E-A61D-D986-1F99E4D545A0}" name="Jenna Peel" initials="JP" userId="S::jenna.peel@SPORTENGLAND.ORG::5a4a5d9e-e872-4ad9-81c5-4ff2d86129ff" providerId="AD"/>
  <p188:author id="{419810B5-C8D7-C398-0486-162789D2C1FF}" name="Allison Savich" initials="AS" userId="S::allison.savich@sportengland.org::cf78ca96-8839-44dc-9946-5f8dadc84766" providerId="AD"/>
  <p188:author id="{AD9F82F2-1DC5-71F1-0DB4-B24BB579F09F}" name="Nicki Russell" initials="NR" userId="S::nicki.russell@sportengland.org::a223f7a3-65a7-4666-ae14-d2eaf8e551f1" providerId="AD"/>
  <p188:author id="{0563F2FA-88DB-D53C-0BC7-D4A5EFB8D8F7}" name="Naomi Beckles" initials="NB" userId="S::naomi.beckles@SPORTENGLAND.ORG::fcdbe3a5-c997-449b-a9c3-9a4a38372d8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D6"/>
    <a:srgbClr val="102C47"/>
    <a:srgbClr val="00A882"/>
    <a:srgbClr val="E41B4A"/>
    <a:srgbClr val="A4569D"/>
    <a:srgbClr val="1335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296944-9BF0-48D3-A315-4CEC77A4C86E}" v="8" dt="2024-10-28T14:28:30.4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151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4707A4-5849-4720-8E8D-E5D8F6010936}" type="datetimeFigureOut">
              <a:rPr lang="en-GB" smtClean="0"/>
              <a:t>05/03/2025</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368ED6-0F87-494E-8A6F-A26033C90561}" type="slidenum">
              <a:rPr lang="en-GB" smtClean="0"/>
              <a:t>‹#›</a:t>
            </a:fld>
            <a:endParaRPr lang="en-GB"/>
          </a:p>
        </p:txBody>
      </p:sp>
    </p:spTree>
    <p:extLst>
      <p:ext uri="{BB962C8B-B14F-4D97-AF65-F5344CB8AC3E}">
        <p14:creationId xmlns:p14="http://schemas.microsoft.com/office/powerpoint/2010/main" val="3354716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 name="Google Shape;7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800"/>
              </a:spcBef>
              <a:spcAft>
                <a:spcPts val="0"/>
              </a:spcAft>
              <a:buNone/>
            </a:pPr>
            <a:endParaRPr sz="1800">
              <a:latin typeface="Poppins"/>
              <a:ea typeface="Poppins"/>
              <a:cs typeface="Poppins"/>
              <a:sym typeface="Poppins"/>
            </a:endParaRPr>
          </a:p>
          <a:p>
            <a:pPr marL="0" lvl="0" indent="0" algn="l" rtl="0">
              <a:lnSpc>
                <a:spcPct val="107000"/>
              </a:lnSpc>
              <a:spcBef>
                <a:spcPts val="800"/>
              </a:spcBef>
              <a:spcAft>
                <a:spcPts val="0"/>
              </a:spcAft>
              <a:buNone/>
            </a:pPr>
            <a:endParaRPr sz="900">
              <a:latin typeface="Poppins"/>
              <a:ea typeface="Poppins"/>
              <a:cs typeface="Poppins"/>
              <a:sym typeface="Poppins"/>
            </a:endParaRPr>
          </a:p>
          <a:p>
            <a:pPr marL="0" lvl="0" indent="0" algn="l" rtl="0">
              <a:spcBef>
                <a:spcPts val="800"/>
              </a:spcBef>
              <a:spcAft>
                <a:spcPts val="0"/>
              </a:spcAft>
              <a:buNone/>
            </a:pPr>
            <a:endParaRPr>
              <a:latin typeface="Poppins"/>
              <a:ea typeface="Poppins"/>
              <a:cs typeface="Poppins"/>
              <a:sym typeface="Poppins"/>
            </a:endParaRPr>
          </a:p>
          <a:p>
            <a:pPr marL="0" lvl="0" indent="0" algn="l" rtl="0">
              <a:spcBef>
                <a:spcPts val="0"/>
              </a:spcBef>
              <a:spcAft>
                <a:spcPts val="0"/>
              </a:spcAft>
              <a:buNone/>
            </a:pPr>
            <a:endParaRPr>
              <a:latin typeface="Poppins"/>
              <a:ea typeface="Poppins"/>
              <a:cs typeface="Poppins"/>
              <a:sym typeface="Poppins"/>
            </a:endParaRPr>
          </a:p>
        </p:txBody>
      </p:sp>
      <p:sp>
        <p:nvSpPr>
          <p:cNvPr id="73" name="Google Shape;7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368ED6-0F87-494E-8A6F-A26033C9056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58648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 name="Google Shape;7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800"/>
              </a:spcBef>
              <a:spcAft>
                <a:spcPts val="0"/>
              </a:spcAft>
              <a:buNone/>
            </a:pPr>
            <a:endParaRPr sz="900">
              <a:latin typeface="Poppins"/>
              <a:ea typeface="Poppins"/>
              <a:cs typeface="Poppins"/>
              <a:sym typeface="Poppins"/>
            </a:endParaRPr>
          </a:p>
          <a:p>
            <a:pPr marL="0" lvl="0" indent="0" algn="l" rtl="0">
              <a:spcBef>
                <a:spcPts val="800"/>
              </a:spcBef>
              <a:spcAft>
                <a:spcPts val="0"/>
              </a:spcAft>
              <a:buNone/>
            </a:pPr>
            <a:endParaRPr>
              <a:latin typeface="Poppins"/>
              <a:ea typeface="Poppins"/>
              <a:cs typeface="Poppins"/>
              <a:sym typeface="Poppins"/>
            </a:endParaRPr>
          </a:p>
          <a:p>
            <a:pPr marL="0" lvl="0" indent="0" algn="l" rtl="0">
              <a:spcBef>
                <a:spcPts val="0"/>
              </a:spcBef>
              <a:spcAft>
                <a:spcPts val="0"/>
              </a:spcAft>
              <a:buNone/>
            </a:pPr>
            <a:endParaRPr>
              <a:latin typeface="Poppins"/>
              <a:ea typeface="Poppins"/>
              <a:cs typeface="Poppins"/>
              <a:sym typeface="Poppins"/>
            </a:endParaRPr>
          </a:p>
        </p:txBody>
      </p:sp>
      <p:sp>
        <p:nvSpPr>
          <p:cNvPr id="73" name="Google Shape;7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extLst>
      <p:ext uri="{BB962C8B-B14F-4D97-AF65-F5344CB8AC3E}">
        <p14:creationId xmlns:p14="http://schemas.microsoft.com/office/powerpoint/2010/main" val="627569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 name="Google Shape;7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800"/>
              </a:spcBef>
              <a:spcAft>
                <a:spcPts val="0"/>
              </a:spcAft>
              <a:buNone/>
            </a:pPr>
            <a:endParaRPr sz="900">
              <a:latin typeface="Poppins"/>
              <a:ea typeface="Poppins"/>
              <a:cs typeface="Poppins"/>
              <a:sym typeface="Poppins"/>
            </a:endParaRPr>
          </a:p>
          <a:p>
            <a:pPr marL="0" lvl="0" indent="0" algn="l" rtl="0">
              <a:spcBef>
                <a:spcPts val="800"/>
              </a:spcBef>
              <a:spcAft>
                <a:spcPts val="0"/>
              </a:spcAft>
              <a:buNone/>
            </a:pPr>
            <a:endParaRPr>
              <a:latin typeface="Poppins"/>
              <a:ea typeface="Poppins"/>
              <a:cs typeface="Poppins"/>
              <a:sym typeface="Poppins"/>
            </a:endParaRPr>
          </a:p>
          <a:p>
            <a:pPr marL="0" lvl="0" indent="0" algn="l" rtl="0">
              <a:spcBef>
                <a:spcPts val="0"/>
              </a:spcBef>
              <a:spcAft>
                <a:spcPts val="0"/>
              </a:spcAft>
              <a:buNone/>
            </a:pPr>
            <a:endParaRPr>
              <a:latin typeface="Poppins"/>
              <a:ea typeface="Poppins"/>
              <a:cs typeface="Poppins"/>
              <a:sym typeface="Poppins"/>
            </a:endParaRPr>
          </a:p>
        </p:txBody>
      </p:sp>
      <p:sp>
        <p:nvSpPr>
          <p:cNvPr id="73" name="Google Shape;7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extLst>
      <p:ext uri="{BB962C8B-B14F-4D97-AF65-F5344CB8AC3E}">
        <p14:creationId xmlns:p14="http://schemas.microsoft.com/office/powerpoint/2010/main" val="568306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368ED6-0F87-494E-8A6F-A26033C90561}" type="slidenum">
              <a:rPr lang="en-GB" smtClean="0"/>
              <a:t>9</a:t>
            </a:fld>
            <a:endParaRPr lang="en-GB"/>
          </a:p>
        </p:txBody>
      </p:sp>
    </p:spTree>
    <p:extLst>
      <p:ext uri="{BB962C8B-B14F-4D97-AF65-F5344CB8AC3E}">
        <p14:creationId xmlns:p14="http://schemas.microsoft.com/office/powerpoint/2010/main" val="3795914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368ED6-0F87-494E-8A6F-A26033C90561}" type="slidenum">
              <a:rPr lang="en-GB" smtClean="0"/>
              <a:t>13</a:t>
            </a:fld>
            <a:endParaRPr lang="en-GB"/>
          </a:p>
        </p:txBody>
      </p:sp>
    </p:spTree>
    <p:extLst>
      <p:ext uri="{BB962C8B-B14F-4D97-AF65-F5344CB8AC3E}">
        <p14:creationId xmlns:p14="http://schemas.microsoft.com/office/powerpoint/2010/main" val="587745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368ED6-0F87-494E-8A6F-A26033C90561}" type="slidenum">
              <a:rPr lang="en-GB" smtClean="0"/>
              <a:t>14</a:t>
            </a:fld>
            <a:endParaRPr lang="en-GB"/>
          </a:p>
        </p:txBody>
      </p:sp>
    </p:spTree>
    <p:extLst>
      <p:ext uri="{BB962C8B-B14F-4D97-AF65-F5344CB8AC3E}">
        <p14:creationId xmlns:p14="http://schemas.microsoft.com/office/powerpoint/2010/main" val="82011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368ED6-0F87-494E-8A6F-A26033C90561}" type="slidenum">
              <a:rPr lang="en-GB" smtClean="0"/>
              <a:t>18</a:t>
            </a:fld>
            <a:endParaRPr lang="en-GB"/>
          </a:p>
        </p:txBody>
      </p:sp>
    </p:spTree>
    <p:extLst>
      <p:ext uri="{BB962C8B-B14F-4D97-AF65-F5344CB8AC3E}">
        <p14:creationId xmlns:p14="http://schemas.microsoft.com/office/powerpoint/2010/main" val="3532226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368ED6-0F87-494E-8A6F-A26033C90561}" type="slidenum">
              <a:rPr lang="en-GB" smtClean="0"/>
              <a:t>19</a:t>
            </a:fld>
            <a:endParaRPr lang="en-GB"/>
          </a:p>
        </p:txBody>
      </p:sp>
    </p:spTree>
    <p:extLst>
      <p:ext uri="{BB962C8B-B14F-4D97-AF65-F5344CB8AC3E}">
        <p14:creationId xmlns:p14="http://schemas.microsoft.com/office/powerpoint/2010/main" val="1874171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368ED6-0F87-494E-8A6F-A26033C9056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1310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1"/>
        <p:cNvGrpSpPr/>
        <p:nvPr/>
      </p:nvGrpSpPr>
      <p:grpSpPr>
        <a:xfrm>
          <a:off x="0" y="0"/>
          <a:ext cx="0" cy="0"/>
          <a:chOff x="0" y="0"/>
          <a:chExt cx="0" cy="0"/>
        </a:xfrm>
      </p:grpSpPr>
    </p:spTree>
    <p:extLst>
      <p:ext uri="{BB962C8B-B14F-4D97-AF65-F5344CB8AC3E}">
        <p14:creationId xmlns:p14="http://schemas.microsoft.com/office/powerpoint/2010/main" val="3336938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en-US"/>
              <a:t>Click to edit Master title style</a:t>
            </a:r>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82000"/>
                  </a:schemeClr>
                </a:solidFill>
              </a:defRPr>
            </a:lvl1pPr>
            <a:lvl2pPr marL="371475" indent="0">
              <a:buNone/>
              <a:defRPr sz="1625">
                <a:solidFill>
                  <a:schemeClr val="tx1">
                    <a:tint val="82000"/>
                  </a:schemeClr>
                </a:solidFill>
              </a:defRPr>
            </a:lvl2pPr>
            <a:lvl3pPr marL="742950" indent="0">
              <a:buNone/>
              <a:defRPr sz="1463">
                <a:solidFill>
                  <a:schemeClr val="tx1">
                    <a:tint val="82000"/>
                  </a:schemeClr>
                </a:solidFill>
              </a:defRPr>
            </a:lvl3pPr>
            <a:lvl4pPr marL="1114425" indent="0">
              <a:buNone/>
              <a:defRPr sz="1300">
                <a:solidFill>
                  <a:schemeClr val="tx1">
                    <a:tint val="82000"/>
                  </a:schemeClr>
                </a:solidFill>
              </a:defRPr>
            </a:lvl4pPr>
            <a:lvl5pPr marL="1485900" indent="0">
              <a:buNone/>
              <a:defRPr sz="1300">
                <a:solidFill>
                  <a:schemeClr val="tx1">
                    <a:tint val="82000"/>
                  </a:schemeClr>
                </a:solidFill>
              </a:defRPr>
            </a:lvl5pPr>
            <a:lvl6pPr marL="1857375" indent="0">
              <a:buNone/>
              <a:defRPr sz="1300">
                <a:solidFill>
                  <a:schemeClr val="tx1">
                    <a:tint val="82000"/>
                  </a:schemeClr>
                </a:solidFill>
              </a:defRPr>
            </a:lvl6pPr>
            <a:lvl7pPr marL="2228850" indent="0">
              <a:buNone/>
              <a:defRPr sz="1300">
                <a:solidFill>
                  <a:schemeClr val="tx1">
                    <a:tint val="82000"/>
                  </a:schemeClr>
                </a:solidFill>
              </a:defRPr>
            </a:lvl7pPr>
            <a:lvl8pPr marL="2600325" indent="0">
              <a:buNone/>
              <a:defRPr sz="1300">
                <a:solidFill>
                  <a:schemeClr val="tx1">
                    <a:tint val="82000"/>
                  </a:schemeClr>
                </a:solidFill>
              </a:defRPr>
            </a:lvl8pPr>
            <a:lvl9pPr marL="2971800" indent="0">
              <a:buNone/>
              <a:defRPr sz="13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82000"/>
                  </a:schemeClr>
                </a:solidFill>
              </a:defRPr>
            </a:lvl1pPr>
          </a:lstStyle>
          <a:p>
            <a:fld id="{846CE7D5-CF57-46EF-B807-FDD0502418D4}" type="datetimeFigureOut">
              <a:rPr lang="en-US" smtClean="0"/>
              <a:t>3/5/2025</a:t>
            </a:fld>
            <a:endParaRPr lang="en-US"/>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3.svg"/></Relationships>
</file>

<file path=ppt/slides/_rels/slide1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sv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3.sv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10" Type="http://schemas.openxmlformats.org/officeDocument/2006/relationships/image" Target="../media/image44.png"/><Relationship Id="rId4" Type="http://schemas.openxmlformats.org/officeDocument/2006/relationships/image" Target="../media/image8.png"/><Relationship Id="rId9" Type="http://schemas.openxmlformats.org/officeDocument/2006/relationships/image" Target="../media/image43.svg"/></Relationships>
</file>

<file path=ppt/slides/_rels/slide2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7.svg"/><Relationship Id="rId7" Type="http://schemas.openxmlformats.org/officeDocument/2006/relationships/image" Target="../media/image43.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10" Type="http://schemas.openxmlformats.org/officeDocument/2006/relationships/image" Target="../media/image9.svg"/><Relationship Id="rId4" Type="http://schemas.openxmlformats.org/officeDocument/2006/relationships/image" Target="../media/image10.png"/><Relationship Id="rId9"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5.svg"/><Relationship Id="rId7" Type="http://schemas.openxmlformats.org/officeDocument/2006/relationships/image" Target="../media/image48.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0.png"/><Relationship Id="rId11" Type="http://schemas.microsoft.com/office/2007/relationships/hdphoto" Target="../media/hdphoto1.wdp"/><Relationship Id="rId5" Type="http://schemas.openxmlformats.org/officeDocument/2006/relationships/image" Target="../media/image47.svg"/><Relationship Id="rId10" Type="http://schemas.openxmlformats.org/officeDocument/2006/relationships/image" Target="../media/image3.png"/><Relationship Id="rId4" Type="http://schemas.openxmlformats.org/officeDocument/2006/relationships/image" Target="../media/image46.png"/><Relationship Id="rId9" Type="http://schemas.openxmlformats.org/officeDocument/2006/relationships/image" Target="../media/image17.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50.svg"/><Relationship Id="rId7" Type="http://schemas.openxmlformats.org/officeDocument/2006/relationships/image" Target="../media/image51.sv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svg"/><Relationship Id="rId10" Type="http://schemas.openxmlformats.org/officeDocument/2006/relationships/image" Target="../media/image52.png"/><Relationship Id="rId4" Type="http://schemas.openxmlformats.org/officeDocument/2006/relationships/image" Target="../media/image27.png"/><Relationship Id="rId9" Type="http://schemas.openxmlformats.org/officeDocument/2006/relationships/image" Target="../media/image26.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41B4A"/>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67E021D-3389-B2A7-E087-A73E23357CCB}"/>
              </a:ext>
            </a:extLst>
          </p:cNvPr>
          <p:cNvSpPr txBox="1"/>
          <p:nvPr/>
        </p:nvSpPr>
        <p:spPr>
          <a:xfrm>
            <a:off x="774491" y="749508"/>
            <a:ext cx="8406983"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a:solidFill>
                  <a:schemeClr val="bg1"/>
                </a:solidFill>
                <a:latin typeface="Poppins SemiBold"/>
                <a:cs typeface="Poppins SemiBold"/>
              </a:rPr>
              <a:t>Design Jam </a:t>
            </a:r>
          </a:p>
          <a:p>
            <a:r>
              <a:rPr lang="en-US" sz="9600">
                <a:solidFill>
                  <a:schemeClr val="bg1"/>
                </a:solidFill>
                <a:latin typeface="Poppins SemiBold"/>
                <a:cs typeface="Poppins SemiBold"/>
              </a:rPr>
              <a:t>YOUR BRIEF</a:t>
            </a:r>
          </a:p>
        </p:txBody>
      </p:sp>
      <p:pic>
        <p:nvPicPr>
          <p:cNvPr id="7" name="Graphic 17">
            <a:extLst>
              <a:ext uri="{FF2B5EF4-FFF2-40B4-BE49-F238E27FC236}">
                <a16:creationId xmlns:a16="http://schemas.microsoft.com/office/drawing/2014/main" id="{20F62942-8361-DE4F-A756-8B134BDCF77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68595" y="6074470"/>
            <a:ext cx="1074989" cy="328469"/>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012C1D0-9E73-CEBE-4DAF-F8DEB2D9BE7D}"/>
              </a:ext>
            </a:extLst>
          </p:cNvPr>
          <p:cNvSpPr/>
          <p:nvPr/>
        </p:nvSpPr>
        <p:spPr>
          <a:xfrm>
            <a:off x="-6791" y="-13578"/>
            <a:ext cx="9910571" cy="2513083"/>
          </a:xfrm>
          <a:prstGeom prst="rect">
            <a:avLst/>
          </a:prstGeom>
          <a:solidFill>
            <a:srgbClr val="E41B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52;g2ca78fb4ae3_0_315">
            <a:extLst>
              <a:ext uri="{FF2B5EF4-FFF2-40B4-BE49-F238E27FC236}">
                <a16:creationId xmlns:a16="http://schemas.microsoft.com/office/drawing/2014/main" id="{98925C0C-04B2-616B-23D9-0AC0FB048E3E}"/>
              </a:ext>
            </a:extLst>
          </p:cNvPr>
          <p:cNvSpPr txBox="1"/>
          <p:nvPr/>
        </p:nvSpPr>
        <p:spPr>
          <a:xfrm>
            <a:off x="2150928" y="994826"/>
            <a:ext cx="7538794" cy="1297761"/>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500"/>
              </a:spcAft>
            </a:pPr>
            <a:r>
              <a:rPr lang="en-GB" sz="1600" b="1">
                <a:solidFill>
                  <a:schemeClr val="bg1"/>
                </a:solidFill>
                <a:latin typeface="Poppins"/>
                <a:cs typeface="Poppins"/>
                <a:sym typeface="Poppins"/>
              </a:rPr>
              <a:t>Zaynab is passionate about healthy living and shares nutritious halal recipes on her Instagram account. </a:t>
            </a:r>
            <a:endParaRPr lang="en-GB" sz="1600">
              <a:solidFill>
                <a:schemeClr val="bg1"/>
              </a:solidFill>
              <a:latin typeface="Poppins"/>
              <a:cs typeface="Poppins"/>
            </a:endParaRPr>
          </a:p>
          <a:p>
            <a:pPr>
              <a:spcAft>
                <a:spcPts val="500"/>
              </a:spcAft>
            </a:pPr>
            <a:r>
              <a:rPr lang="en-GB" sz="1600">
                <a:solidFill>
                  <a:schemeClr val="bg1"/>
                </a:solidFill>
                <a:latin typeface="Poppins"/>
                <a:cs typeface="Poppins"/>
                <a:sym typeface="Poppins"/>
              </a:rPr>
              <a:t>She loves exercising outside in summer, but come winter, she doesn't feel comfortable being the only person wearing a hijab at her gym.</a:t>
            </a:r>
            <a:endParaRPr lang="en-GB" sz="1600">
              <a:solidFill>
                <a:schemeClr val="bg1"/>
              </a:solidFill>
              <a:latin typeface="Poppins"/>
              <a:cs typeface="Poppins"/>
            </a:endParaRPr>
          </a:p>
        </p:txBody>
      </p:sp>
      <p:sp>
        <p:nvSpPr>
          <p:cNvPr id="3" name="TextBox 2">
            <a:extLst>
              <a:ext uri="{FF2B5EF4-FFF2-40B4-BE49-F238E27FC236}">
                <a16:creationId xmlns:a16="http://schemas.microsoft.com/office/drawing/2014/main" id="{53DF267E-8EC4-9861-CACA-CFA3A544C3E4}"/>
              </a:ext>
            </a:extLst>
          </p:cNvPr>
          <p:cNvSpPr txBox="1"/>
          <p:nvPr/>
        </p:nvSpPr>
        <p:spPr>
          <a:xfrm>
            <a:off x="2153676" y="421238"/>
            <a:ext cx="70650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solidFill>
                  <a:schemeClr val="bg1"/>
                </a:solidFill>
                <a:latin typeface="Poppins"/>
              </a:rPr>
              <a:t>Zaynab: 17</a:t>
            </a:r>
            <a:r>
              <a:rPr lang="en-US" sz="3200">
                <a:solidFill>
                  <a:schemeClr val="bg1"/>
                </a:solidFill>
                <a:latin typeface="Aptos"/>
              </a:rPr>
              <a:t>, Kent</a:t>
            </a:r>
            <a:endParaRPr lang="en-US" sz="3200">
              <a:solidFill>
                <a:schemeClr val="bg1"/>
              </a:solidFill>
            </a:endParaRPr>
          </a:p>
        </p:txBody>
      </p:sp>
      <p:sp>
        <p:nvSpPr>
          <p:cNvPr id="7" name="Oval 6">
            <a:extLst>
              <a:ext uri="{FF2B5EF4-FFF2-40B4-BE49-F238E27FC236}">
                <a16:creationId xmlns:a16="http://schemas.microsoft.com/office/drawing/2014/main" id="{5AD1E888-3E22-3DDC-7B98-4F3A1E15AA13}"/>
              </a:ext>
            </a:extLst>
          </p:cNvPr>
          <p:cNvSpPr/>
          <p:nvPr/>
        </p:nvSpPr>
        <p:spPr>
          <a:xfrm>
            <a:off x="339608" y="407554"/>
            <a:ext cx="1494273" cy="148960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artoon of a person with a scarf around her head&#10;&#10;Description automatically generated">
            <a:extLst>
              <a:ext uri="{FF2B5EF4-FFF2-40B4-BE49-F238E27FC236}">
                <a16:creationId xmlns:a16="http://schemas.microsoft.com/office/drawing/2014/main" id="{CE5C6A07-C7E5-D3B9-641B-F0293D01A423}"/>
              </a:ext>
            </a:extLst>
          </p:cNvPr>
          <p:cNvPicPr>
            <a:picLocks noChangeAspect="1"/>
          </p:cNvPicPr>
          <p:nvPr/>
        </p:nvPicPr>
        <p:blipFill>
          <a:blip r:embed="rId2"/>
          <a:srcRect l="-2869" t="-6674" r="-1519" b="1170"/>
          <a:stretch/>
        </p:blipFill>
        <p:spPr>
          <a:xfrm>
            <a:off x="326590" y="374067"/>
            <a:ext cx="1516307" cy="1538748"/>
          </a:xfrm>
          <a:prstGeom prst="ellipse">
            <a:avLst/>
          </a:prstGeom>
        </p:spPr>
      </p:pic>
      <p:grpSp>
        <p:nvGrpSpPr>
          <p:cNvPr id="25" name="Group 24">
            <a:extLst>
              <a:ext uri="{FF2B5EF4-FFF2-40B4-BE49-F238E27FC236}">
                <a16:creationId xmlns:a16="http://schemas.microsoft.com/office/drawing/2014/main" id="{93C3D483-43F6-5522-25FD-142821D121A6}"/>
              </a:ext>
            </a:extLst>
          </p:cNvPr>
          <p:cNvGrpSpPr/>
          <p:nvPr/>
        </p:nvGrpSpPr>
        <p:grpSpPr>
          <a:xfrm>
            <a:off x="408461" y="4432105"/>
            <a:ext cx="4518774" cy="2091615"/>
            <a:chOff x="422050" y="4880696"/>
            <a:chExt cx="4090737" cy="1677009"/>
          </a:xfrm>
        </p:grpSpPr>
        <p:sp>
          <p:nvSpPr>
            <p:cNvPr id="14" name="Rectangle: Single Corner Rounded 13">
              <a:extLst>
                <a:ext uri="{FF2B5EF4-FFF2-40B4-BE49-F238E27FC236}">
                  <a16:creationId xmlns:a16="http://schemas.microsoft.com/office/drawing/2014/main" id="{0851C53B-63D8-D919-BD64-7B8911B72B2B}"/>
                </a:ext>
              </a:extLst>
            </p:cNvPr>
            <p:cNvSpPr/>
            <p:nvPr/>
          </p:nvSpPr>
          <p:spPr>
            <a:xfrm flipH="1">
              <a:off x="422050" y="4880696"/>
              <a:ext cx="4090737" cy="1677009"/>
            </a:xfrm>
            <a:prstGeom prst="round1Rect">
              <a:avLst/>
            </a:prstGeom>
            <a:solidFill>
              <a:schemeClr val="bg1"/>
            </a:solidFill>
            <a:ln>
              <a:solidFill>
                <a:srgbClr val="E41B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TextBox 15">
              <a:extLst>
                <a:ext uri="{FF2B5EF4-FFF2-40B4-BE49-F238E27FC236}">
                  <a16:creationId xmlns:a16="http://schemas.microsoft.com/office/drawing/2014/main" id="{E68FFF38-A99D-4EF2-9622-E0B6D269D43D}"/>
                </a:ext>
              </a:extLst>
            </p:cNvPr>
            <p:cNvSpPr txBox="1"/>
            <p:nvPr/>
          </p:nvSpPr>
          <p:spPr>
            <a:xfrm>
              <a:off x="530060" y="5537094"/>
              <a:ext cx="3878666" cy="2220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500"/>
                </a:spcAft>
              </a:pPr>
              <a:r>
                <a:rPr lang="en-GB" sz="1200">
                  <a:solidFill>
                    <a:srgbClr val="133554"/>
                  </a:solidFill>
                  <a:latin typeface="Poppins"/>
                  <a:cs typeface="Arial"/>
                </a:rPr>
                <a:t>Feeling isolated in a very white area</a:t>
              </a:r>
              <a:endParaRPr lang="en-US" sz="1200">
                <a:solidFill>
                  <a:srgbClr val="133554"/>
                </a:solidFill>
              </a:endParaRPr>
            </a:p>
          </p:txBody>
        </p:sp>
        <p:sp>
          <p:nvSpPr>
            <p:cNvPr id="17" name="TextBox 16">
              <a:extLst>
                <a:ext uri="{FF2B5EF4-FFF2-40B4-BE49-F238E27FC236}">
                  <a16:creationId xmlns:a16="http://schemas.microsoft.com/office/drawing/2014/main" id="{887C3C9D-B092-B213-FEF5-8BD5991EB197}"/>
                </a:ext>
              </a:extLst>
            </p:cNvPr>
            <p:cNvSpPr txBox="1"/>
            <p:nvPr/>
          </p:nvSpPr>
          <p:spPr>
            <a:xfrm>
              <a:off x="940673" y="5015674"/>
              <a:ext cx="2880111" cy="2961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rgbClr val="102C47"/>
                  </a:solidFill>
                  <a:latin typeface="Poppins"/>
                  <a:ea typeface="+mn-lt"/>
                  <a:cs typeface="+mn-lt"/>
                </a:rPr>
                <a:t>Struggles</a:t>
              </a:r>
              <a:endParaRPr lang="en-US">
                <a:solidFill>
                  <a:srgbClr val="102C47"/>
                </a:solidFill>
              </a:endParaRPr>
            </a:p>
          </p:txBody>
        </p:sp>
        <p:pic>
          <p:nvPicPr>
            <p:cNvPr id="18" name="Graphic 17" descr="Sad face with solid fill with solid fill">
              <a:extLst>
                <a:ext uri="{FF2B5EF4-FFF2-40B4-BE49-F238E27FC236}">
                  <a16:creationId xmlns:a16="http://schemas.microsoft.com/office/drawing/2014/main" id="{5C31F40F-D086-6E59-394C-26F7A2A08C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2189" y="5028426"/>
              <a:ext cx="353874" cy="294723"/>
            </a:xfrm>
            <a:prstGeom prst="rect">
              <a:avLst/>
            </a:prstGeom>
          </p:spPr>
        </p:pic>
      </p:grpSp>
      <p:grpSp>
        <p:nvGrpSpPr>
          <p:cNvPr id="26" name="Group 25">
            <a:extLst>
              <a:ext uri="{FF2B5EF4-FFF2-40B4-BE49-F238E27FC236}">
                <a16:creationId xmlns:a16="http://schemas.microsoft.com/office/drawing/2014/main" id="{8A0B90AD-C7A9-131A-A40A-F7C5BC5237B4}"/>
              </a:ext>
            </a:extLst>
          </p:cNvPr>
          <p:cNvGrpSpPr/>
          <p:nvPr/>
        </p:nvGrpSpPr>
        <p:grpSpPr>
          <a:xfrm>
            <a:off x="5028599" y="2658132"/>
            <a:ext cx="4498391" cy="1677009"/>
            <a:chOff x="4659209" y="3011568"/>
            <a:chExt cx="4084568" cy="1677009"/>
          </a:xfrm>
        </p:grpSpPr>
        <p:sp>
          <p:nvSpPr>
            <p:cNvPr id="19" name="Rectangle: Single Corner Rounded 18">
              <a:extLst>
                <a:ext uri="{FF2B5EF4-FFF2-40B4-BE49-F238E27FC236}">
                  <a16:creationId xmlns:a16="http://schemas.microsoft.com/office/drawing/2014/main" id="{05DC7E7B-AE02-0A2A-4057-73398E31ABEB}"/>
                </a:ext>
              </a:extLst>
            </p:cNvPr>
            <p:cNvSpPr/>
            <p:nvPr/>
          </p:nvSpPr>
          <p:spPr>
            <a:xfrm rot="10800000" flipH="1">
              <a:off x="4659209" y="3011568"/>
              <a:ext cx="4084568" cy="1677009"/>
            </a:xfrm>
            <a:prstGeom prst="round1Rect">
              <a:avLst/>
            </a:prstGeom>
            <a:solidFill>
              <a:schemeClr val="bg1"/>
            </a:solidFill>
            <a:ln>
              <a:solidFill>
                <a:srgbClr val="E41B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0" name="Graphic 19" descr="Shooting star with solid fill">
              <a:extLst>
                <a:ext uri="{FF2B5EF4-FFF2-40B4-BE49-F238E27FC236}">
                  <a16:creationId xmlns:a16="http://schemas.microsoft.com/office/drawing/2014/main" id="{E6E28A1C-3D72-9F56-1CCF-D1E3877CD3D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73811" y="3209689"/>
              <a:ext cx="335291" cy="329872"/>
            </a:xfrm>
            <a:prstGeom prst="rect">
              <a:avLst/>
            </a:prstGeom>
          </p:spPr>
        </p:pic>
        <p:sp>
          <p:nvSpPr>
            <p:cNvPr id="21" name="TextBox 20">
              <a:extLst>
                <a:ext uri="{FF2B5EF4-FFF2-40B4-BE49-F238E27FC236}">
                  <a16:creationId xmlns:a16="http://schemas.microsoft.com/office/drawing/2014/main" id="{85C7596D-B0E1-978E-378D-65372608A9F6}"/>
                </a:ext>
              </a:extLst>
            </p:cNvPr>
            <p:cNvSpPr txBox="1"/>
            <p:nvPr/>
          </p:nvSpPr>
          <p:spPr>
            <a:xfrm>
              <a:off x="4769943" y="3627186"/>
              <a:ext cx="3858121" cy="7104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500"/>
                </a:spcAft>
              </a:pPr>
              <a:r>
                <a:rPr lang="en-GB" sz="1200">
                  <a:solidFill>
                    <a:srgbClr val="133554"/>
                  </a:solidFill>
                  <a:latin typeface="Poppins"/>
                  <a:cs typeface="Arial"/>
                </a:rPr>
                <a:t>Stop feeling so sluggish and depressed during the winter</a:t>
              </a:r>
            </a:p>
            <a:p>
              <a:pPr>
                <a:spcAft>
                  <a:spcPts val="500"/>
                </a:spcAft>
              </a:pPr>
              <a:r>
                <a:rPr lang="en-GB" sz="1200">
                  <a:solidFill>
                    <a:srgbClr val="133554"/>
                  </a:solidFill>
                  <a:latin typeface="Poppins"/>
                  <a:cs typeface="Arial"/>
                </a:rPr>
                <a:t>Passion for equality!</a:t>
              </a:r>
            </a:p>
          </p:txBody>
        </p:sp>
        <p:sp>
          <p:nvSpPr>
            <p:cNvPr id="22" name="TextBox 21">
              <a:extLst>
                <a:ext uri="{FF2B5EF4-FFF2-40B4-BE49-F238E27FC236}">
                  <a16:creationId xmlns:a16="http://schemas.microsoft.com/office/drawing/2014/main" id="{36F850BC-7AD8-087E-D66B-687F1FAAAEF5}"/>
                </a:ext>
              </a:extLst>
            </p:cNvPr>
            <p:cNvSpPr txBox="1"/>
            <p:nvPr/>
          </p:nvSpPr>
          <p:spPr>
            <a:xfrm>
              <a:off x="5097373" y="3192838"/>
              <a:ext cx="28801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rgbClr val="102C47"/>
                  </a:solidFill>
                  <a:latin typeface="Poppins"/>
                  <a:ea typeface="+mn-lt"/>
                  <a:cs typeface="+mn-lt"/>
                </a:rPr>
                <a:t>Motivators</a:t>
              </a:r>
              <a:endParaRPr lang="en-US">
                <a:solidFill>
                  <a:srgbClr val="102C47"/>
                </a:solidFill>
              </a:endParaRPr>
            </a:p>
          </p:txBody>
        </p:sp>
      </p:grpSp>
      <p:grpSp>
        <p:nvGrpSpPr>
          <p:cNvPr id="24" name="Group 23">
            <a:extLst>
              <a:ext uri="{FF2B5EF4-FFF2-40B4-BE49-F238E27FC236}">
                <a16:creationId xmlns:a16="http://schemas.microsoft.com/office/drawing/2014/main" id="{7B96D1D7-5EDD-6823-BECC-4E53436921CF}"/>
              </a:ext>
            </a:extLst>
          </p:cNvPr>
          <p:cNvGrpSpPr/>
          <p:nvPr/>
        </p:nvGrpSpPr>
        <p:grpSpPr>
          <a:xfrm>
            <a:off x="415043" y="2658134"/>
            <a:ext cx="4498392" cy="1677009"/>
            <a:chOff x="415044" y="3052350"/>
            <a:chExt cx="4090737" cy="1677009"/>
          </a:xfrm>
        </p:grpSpPr>
        <p:sp>
          <p:nvSpPr>
            <p:cNvPr id="10" name="Rectangle: Single Corner Rounded 9">
              <a:extLst>
                <a:ext uri="{FF2B5EF4-FFF2-40B4-BE49-F238E27FC236}">
                  <a16:creationId xmlns:a16="http://schemas.microsoft.com/office/drawing/2014/main" id="{7F4134A7-5B5D-BA07-1163-0BB0511BE21B}"/>
                </a:ext>
              </a:extLst>
            </p:cNvPr>
            <p:cNvSpPr/>
            <p:nvPr/>
          </p:nvSpPr>
          <p:spPr>
            <a:xfrm flipH="1">
              <a:off x="415044" y="3052350"/>
              <a:ext cx="4090737" cy="1677009"/>
            </a:xfrm>
            <a:prstGeom prst="round1Rect">
              <a:avLst/>
            </a:prstGeom>
            <a:solidFill>
              <a:schemeClr val="bg1"/>
            </a:solidFill>
            <a:ln>
              <a:solidFill>
                <a:srgbClr val="E41B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Box 11">
              <a:extLst>
                <a:ext uri="{FF2B5EF4-FFF2-40B4-BE49-F238E27FC236}">
                  <a16:creationId xmlns:a16="http://schemas.microsoft.com/office/drawing/2014/main" id="{14B6AC6E-C22D-5424-1542-41D6B7C3A18F}"/>
                </a:ext>
              </a:extLst>
            </p:cNvPr>
            <p:cNvSpPr txBox="1"/>
            <p:nvPr/>
          </p:nvSpPr>
          <p:spPr>
            <a:xfrm>
              <a:off x="686074" y="3667968"/>
              <a:ext cx="3722399" cy="7745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spcAft>
                  <a:spcPts val="500"/>
                </a:spcAft>
              </a:pPr>
              <a:r>
                <a:rPr lang="en-GB" sz="1200" baseline="0">
                  <a:solidFill>
                    <a:srgbClr val="133554"/>
                  </a:solidFill>
                  <a:latin typeface="Poppins"/>
                  <a:ea typeface="Arial"/>
                  <a:cs typeface="Arial"/>
                </a:rPr>
                <a:t>Social media and content creation</a:t>
              </a:r>
              <a:endParaRPr lang="en-US" sz="1200">
                <a:solidFill>
                  <a:srgbClr val="133554"/>
                </a:solidFill>
                <a:latin typeface="Poppins"/>
                <a:ea typeface="Arial"/>
                <a:cs typeface="Arial"/>
              </a:endParaRPr>
            </a:p>
            <a:p>
              <a:pPr lvl="0" rtl="0">
                <a:spcAft>
                  <a:spcPts val="500"/>
                </a:spcAft>
              </a:pPr>
              <a:r>
                <a:rPr lang="en-GB" sz="1200" baseline="0">
                  <a:solidFill>
                    <a:srgbClr val="133554"/>
                  </a:solidFill>
                  <a:latin typeface="Poppins"/>
                  <a:ea typeface="Arial"/>
                  <a:cs typeface="Arial"/>
                </a:rPr>
                <a:t>Hugely motivated</a:t>
              </a:r>
              <a:endParaRPr lang="en-US" sz="1200">
                <a:solidFill>
                  <a:srgbClr val="133554"/>
                </a:solidFill>
                <a:latin typeface="Poppins"/>
                <a:ea typeface="Arial"/>
                <a:cs typeface="Arial"/>
              </a:endParaRPr>
            </a:p>
            <a:p>
              <a:pPr lvl="0" rtl="0">
                <a:spcAft>
                  <a:spcPts val="500"/>
                </a:spcAft>
              </a:pPr>
              <a:r>
                <a:rPr lang="en-GB" sz="1200" baseline="0">
                  <a:solidFill>
                    <a:srgbClr val="133554"/>
                  </a:solidFill>
                  <a:latin typeface="Poppins"/>
                  <a:ea typeface="Arial"/>
                  <a:cs typeface="Arial"/>
                </a:rPr>
                <a:t>Funny and friendly</a:t>
              </a:r>
              <a:endParaRPr lang="en-US" sz="1200">
                <a:solidFill>
                  <a:srgbClr val="133554"/>
                </a:solidFill>
              </a:endParaRPr>
            </a:p>
          </p:txBody>
        </p:sp>
        <p:sp>
          <p:nvSpPr>
            <p:cNvPr id="13" name="TextBox 12">
              <a:extLst>
                <a:ext uri="{FF2B5EF4-FFF2-40B4-BE49-F238E27FC236}">
                  <a16:creationId xmlns:a16="http://schemas.microsoft.com/office/drawing/2014/main" id="{5D8FA741-69ED-3199-8EBD-65E2DDCAAAF2}"/>
                </a:ext>
              </a:extLst>
            </p:cNvPr>
            <p:cNvSpPr txBox="1"/>
            <p:nvPr/>
          </p:nvSpPr>
          <p:spPr>
            <a:xfrm>
              <a:off x="852725" y="3206432"/>
              <a:ext cx="28801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rgbClr val="102C47"/>
                  </a:solidFill>
                  <a:latin typeface="Poppins"/>
                  <a:ea typeface="+mn-lt"/>
                  <a:cs typeface="+mn-lt"/>
                </a:rPr>
                <a:t>Strengths</a:t>
              </a:r>
              <a:endParaRPr lang="en-US">
                <a:solidFill>
                  <a:srgbClr val="102C47"/>
                </a:solidFill>
                <a:latin typeface="Poppins"/>
                <a:ea typeface="+mn-lt"/>
                <a:cs typeface="+mn-lt"/>
              </a:endParaRPr>
            </a:p>
          </p:txBody>
        </p:sp>
        <p:pic>
          <p:nvPicPr>
            <p:cNvPr id="23" name="Graphic 22" descr="Clapping hands with solid fill">
              <a:extLst>
                <a:ext uri="{FF2B5EF4-FFF2-40B4-BE49-F238E27FC236}">
                  <a16:creationId xmlns:a16="http://schemas.microsoft.com/office/drawing/2014/main" id="{3E72A4AE-2E0B-73AD-452E-E4CE64907CF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6487" y="3148519"/>
              <a:ext cx="424867" cy="425029"/>
            </a:xfrm>
            <a:prstGeom prst="rect">
              <a:avLst/>
            </a:prstGeom>
          </p:spPr>
        </p:pic>
      </p:grpSp>
      <p:grpSp>
        <p:nvGrpSpPr>
          <p:cNvPr id="27" name="Group 26">
            <a:extLst>
              <a:ext uri="{FF2B5EF4-FFF2-40B4-BE49-F238E27FC236}">
                <a16:creationId xmlns:a16="http://schemas.microsoft.com/office/drawing/2014/main" id="{4B13D258-47C7-C4A1-20F7-DB59C1750300}"/>
              </a:ext>
            </a:extLst>
          </p:cNvPr>
          <p:cNvGrpSpPr/>
          <p:nvPr/>
        </p:nvGrpSpPr>
        <p:grpSpPr>
          <a:xfrm>
            <a:off x="5030419" y="4432103"/>
            <a:ext cx="4525568" cy="2098412"/>
            <a:chOff x="4659134" y="3011567"/>
            <a:chExt cx="4096887" cy="2098412"/>
          </a:xfrm>
        </p:grpSpPr>
        <p:sp>
          <p:nvSpPr>
            <p:cNvPr id="28" name="Rectangle: Single Corner Rounded 27">
              <a:extLst>
                <a:ext uri="{FF2B5EF4-FFF2-40B4-BE49-F238E27FC236}">
                  <a16:creationId xmlns:a16="http://schemas.microsoft.com/office/drawing/2014/main" id="{92073BCC-CBC7-0933-DB32-41887C29FB84}"/>
                </a:ext>
              </a:extLst>
            </p:cNvPr>
            <p:cNvSpPr/>
            <p:nvPr/>
          </p:nvSpPr>
          <p:spPr>
            <a:xfrm rot="10800000" flipH="1">
              <a:off x="4659134" y="3011567"/>
              <a:ext cx="4096887" cy="2098412"/>
            </a:xfrm>
            <a:prstGeom prst="round1Rect">
              <a:avLst/>
            </a:prstGeom>
            <a:solidFill>
              <a:schemeClr val="bg1"/>
            </a:solidFill>
            <a:ln>
              <a:solidFill>
                <a:srgbClr val="E41B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TextBox 29">
              <a:extLst>
                <a:ext uri="{FF2B5EF4-FFF2-40B4-BE49-F238E27FC236}">
                  <a16:creationId xmlns:a16="http://schemas.microsoft.com/office/drawing/2014/main" id="{0FFCDA73-5E01-724E-1F5F-108CF2E1EE03}"/>
                </a:ext>
              </a:extLst>
            </p:cNvPr>
            <p:cNvSpPr txBox="1"/>
            <p:nvPr/>
          </p:nvSpPr>
          <p:spPr>
            <a:xfrm>
              <a:off x="4764201" y="3613593"/>
              <a:ext cx="3851563" cy="8951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500"/>
                </a:spcAft>
              </a:pPr>
              <a:r>
                <a:rPr lang="en-GB" sz="1200">
                  <a:solidFill>
                    <a:srgbClr val="133554"/>
                  </a:solidFill>
                  <a:latin typeface="Poppins"/>
                  <a:cs typeface="Arial"/>
                </a:rPr>
                <a:t>Raise awareness of issues young people face in being active, such as tackling discrimination and normalising wearing hijabs in sport. </a:t>
              </a:r>
            </a:p>
            <a:p>
              <a:pPr>
                <a:spcAft>
                  <a:spcPts val="500"/>
                </a:spcAft>
              </a:pPr>
              <a:r>
                <a:rPr lang="en-GB" sz="1200">
                  <a:solidFill>
                    <a:srgbClr val="133554"/>
                  </a:solidFill>
                  <a:latin typeface="Poppins"/>
                  <a:cs typeface="Arial"/>
                </a:rPr>
                <a:t>Listen to what Zaynab needs and co-create solutions</a:t>
              </a:r>
            </a:p>
          </p:txBody>
        </p:sp>
        <p:sp>
          <p:nvSpPr>
            <p:cNvPr id="31" name="TextBox 30">
              <a:extLst>
                <a:ext uri="{FF2B5EF4-FFF2-40B4-BE49-F238E27FC236}">
                  <a16:creationId xmlns:a16="http://schemas.microsoft.com/office/drawing/2014/main" id="{205994E3-0A15-9DAA-6191-8DC78891127B}"/>
                </a:ext>
              </a:extLst>
            </p:cNvPr>
            <p:cNvSpPr txBox="1"/>
            <p:nvPr/>
          </p:nvSpPr>
          <p:spPr>
            <a:xfrm>
              <a:off x="5165456" y="3097682"/>
              <a:ext cx="328776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rgbClr val="102C47"/>
                  </a:solidFill>
                  <a:latin typeface="Poppins"/>
                  <a:ea typeface="+mn-lt"/>
                  <a:cs typeface="+mn-lt"/>
                </a:rPr>
                <a:t>What could help Zaynab?</a:t>
              </a:r>
              <a:endParaRPr lang="en-US">
                <a:solidFill>
                  <a:srgbClr val="102C47"/>
                </a:solidFill>
              </a:endParaRPr>
            </a:p>
          </p:txBody>
        </p:sp>
      </p:grpSp>
      <p:pic>
        <p:nvPicPr>
          <p:cNvPr id="32" name="Graphic 31" descr="Help with solid fill">
            <a:extLst>
              <a:ext uri="{FF2B5EF4-FFF2-40B4-BE49-F238E27FC236}">
                <a16:creationId xmlns:a16="http://schemas.microsoft.com/office/drawing/2014/main" id="{1BEE9E5F-E47D-31EE-0B36-E48D827D568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53129" y="4528272"/>
            <a:ext cx="356925" cy="357061"/>
          </a:xfrm>
          <a:prstGeom prst="rect">
            <a:avLst/>
          </a:prstGeom>
        </p:spPr>
      </p:pic>
    </p:spTree>
    <p:extLst>
      <p:ext uri="{BB962C8B-B14F-4D97-AF65-F5344CB8AC3E}">
        <p14:creationId xmlns:p14="http://schemas.microsoft.com/office/powerpoint/2010/main" val="3598622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012C1D0-9E73-CEBE-4DAF-F8DEB2D9BE7D}"/>
              </a:ext>
            </a:extLst>
          </p:cNvPr>
          <p:cNvSpPr/>
          <p:nvPr/>
        </p:nvSpPr>
        <p:spPr>
          <a:xfrm>
            <a:off x="-6791" y="-13578"/>
            <a:ext cx="9910571" cy="2513083"/>
          </a:xfrm>
          <a:prstGeom prst="rect">
            <a:avLst/>
          </a:prstGeom>
          <a:solidFill>
            <a:srgbClr val="00A882"/>
          </a:solidFill>
          <a:ln>
            <a:solidFill>
              <a:srgbClr val="00A8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52;g2ca78fb4ae3_0_315">
            <a:extLst>
              <a:ext uri="{FF2B5EF4-FFF2-40B4-BE49-F238E27FC236}">
                <a16:creationId xmlns:a16="http://schemas.microsoft.com/office/drawing/2014/main" id="{98925C0C-04B2-616B-23D9-0AC0FB048E3E}"/>
              </a:ext>
            </a:extLst>
          </p:cNvPr>
          <p:cNvSpPr txBox="1"/>
          <p:nvPr/>
        </p:nvSpPr>
        <p:spPr>
          <a:xfrm>
            <a:off x="2150928" y="994826"/>
            <a:ext cx="7538794" cy="1297761"/>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500"/>
              </a:spcAft>
            </a:pPr>
            <a:r>
              <a:rPr lang="en-GB" sz="1600" b="1" baseline="0">
                <a:solidFill>
                  <a:schemeClr val="bg1"/>
                </a:solidFill>
                <a:latin typeface="Poppins"/>
              </a:rPr>
              <a:t>Bibi hated PE in school – having to wear shorts, a highly competitive culture and running around a muddy field. </a:t>
            </a:r>
            <a:endParaRPr lang="en-GB" sz="1600">
              <a:solidFill>
                <a:schemeClr val="bg1"/>
              </a:solidFill>
              <a:latin typeface="Poppins"/>
              <a:cs typeface="Poppins"/>
            </a:endParaRPr>
          </a:p>
          <a:p>
            <a:pPr>
              <a:spcAft>
                <a:spcPts val="500"/>
              </a:spcAft>
            </a:pPr>
            <a:r>
              <a:rPr lang="en-GB" sz="1600" baseline="0">
                <a:solidFill>
                  <a:schemeClr val="bg1"/>
                </a:solidFill>
                <a:latin typeface="Poppins"/>
              </a:rPr>
              <a:t>Bibi started doing online Yoga in the pandemic and now she's mad that she wasted so many years thinking she "wasn't sporty".</a:t>
            </a:r>
            <a:endParaRPr lang="en-GB" sz="1600">
              <a:solidFill>
                <a:schemeClr val="bg1"/>
              </a:solidFill>
              <a:latin typeface="Poppins"/>
              <a:cs typeface="Poppins"/>
            </a:endParaRPr>
          </a:p>
        </p:txBody>
      </p:sp>
      <p:sp>
        <p:nvSpPr>
          <p:cNvPr id="3" name="TextBox 2">
            <a:extLst>
              <a:ext uri="{FF2B5EF4-FFF2-40B4-BE49-F238E27FC236}">
                <a16:creationId xmlns:a16="http://schemas.microsoft.com/office/drawing/2014/main" id="{53DF267E-8EC4-9861-CACA-CFA3A544C3E4}"/>
              </a:ext>
            </a:extLst>
          </p:cNvPr>
          <p:cNvSpPr txBox="1"/>
          <p:nvPr/>
        </p:nvSpPr>
        <p:spPr>
          <a:xfrm>
            <a:off x="2153676" y="421238"/>
            <a:ext cx="70650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solidFill>
                  <a:schemeClr val="bg1"/>
                </a:solidFill>
                <a:latin typeface="Poppins"/>
              </a:rPr>
              <a:t>Bibi: </a:t>
            </a:r>
            <a:r>
              <a:rPr lang="en-GB" sz="3200" b="1">
                <a:solidFill>
                  <a:schemeClr val="bg1"/>
                </a:solidFill>
                <a:latin typeface="Poppins"/>
                <a:cs typeface="Poppins"/>
              </a:rPr>
              <a:t>21</a:t>
            </a:r>
            <a:r>
              <a:rPr lang="en-US" sz="3200">
                <a:solidFill>
                  <a:schemeClr val="bg1"/>
                </a:solidFill>
                <a:latin typeface="Aptos"/>
              </a:rPr>
              <a:t>, South London</a:t>
            </a:r>
            <a:endParaRPr lang="en-US" sz="3200">
              <a:solidFill>
                <a:schemeClr val="bg1"/>
              </a:solidFill>
            </a:endParaRPr>
          </a:p>
        </p:txBody>
      </p:sp>
      <p:sp>
        <p:nvSpPr>
          <p:cNvPr id="7" name="Oval 6">
            <a:extLst>
              <a:ext uri="{FF2B5EF4-FFF2-40B4-BE49-F238E27FC236}">
                <a16:creationId xmlns:a16="http://schemas.microsoft.com/office/drawing/2014/main" id="{5AD1E888-3E22-3DDC-7B98-4F3A1E15AA13}"/>
              </a:ext>
            </a:extLst>
          </p:cNvPr>
          <p:cNvSpPr/>
          <p:nvPr/>
        </p:nvSpPr>
        <p:spPr>
          <a:xfrm>
            <a:off x="339608" y="407554"/>
            <a:ext cx="1494273" cy="148960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93C3D483-43F6-5522-25FD-142821D121A6}"/>
              </a:ext>
            </a:extLst>
          </p:cNvPr>
          <p:cNvGrpSpPr/>
          <p:nvPr/>
        </p:nvGrpSpPr>
        <p:grpSpPr>
          <a:xfrm>
            <a:off x="408461" y="4432105"/>
            <a:ext cx="4505186" cy="2098411"/>
            <a:chOff x="422050" y="4880696"/>
            <a:chExt cx="4090737" cy="1677009"/>
          </a:xfrm>
        </p:grpSpPr>
        <p:sp>
          <p:nvSpPr>
            <p:cNvPr id="14" name="Rectangle: Single Corner Rounded 13">
              <a:extLst>
                <a:ext uri="{FF2B5EF4-FFF2-40B4-BE49-F238E27FC236}">
                  <a16:creationId xmlns:a16="http://schemas.microsoft.com/office/drawing/2014/main" id="{0851C53B-63D8-D919-BD64-7B8911B72B2B}"/>
                </a:ext>
              </a:extLst>
            </p:cNvPr>
            <p:cNvSpPr/>
            <p:nvPr/>
          </p:nvSpPr>
          <p:spPr>
            <a:xfrm flipH="1">
              <a:off x="422050" y="4880696"/>
              <a:ext cx="4090737" cy="1677009"/>
            </a:xfrm>
            <a:prstGeom prst="round1Rect">
              <a:avLst/>
            </a:prstGeom>
            <a:solidFill>
              <a:schemeClr val="bg1"/>
            </a:solidFill>
            <a:ln>
              <a:solidFill>
                <a:srgbClr val="00A8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TextBox 15">
              <a:extLst>
                <a:ext uri="{FF2B5EF4-FFF2-40B4-BE49-F238E27FC236}">
                  <a16:creationId xmlns:a16="http://schemas.microsoft.com/office/drawing/2014/main" id="{E68FFF38-A99D-4EF2-9622-E0B6D269D43D}"/>
                </a:ext>
              </a:extLst>
            </p:cNvPr>
            <p:cNvSpPr txBox="1"/>
            <p:nvPr/>
          </p:nvSpPr>
          <p:spPr>
            <a:xfrm>
              <a:off x="530060" y="5537094"/>
              <a:ext cx="3878666" cy="2213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500"/>
                </a:spcAft>
              </a:pPr>
              <a:r>
                <a:rPr lang="en-GB" sz="1200">
                  <a:solidFill>
                    <a:srgbClr val="133554"/>
                  </a:solidFill>
                  <a:latin typeface="Poppins"/>
                  <a:cs typeface="Arial"/>
                </a:rPr>
                <a:t>Still hates people seeing her in shorts</a:t>
              </a:r>
              <a:endParaRPr lang="en-US" sz="1200">
                <a:solidFill>
                  <a:srgbClr val="133554"/>
                </a:solidFill>
              </a:endParaRPr>
            </a:p>
          </p:txBody>
        </p:sp>
        <p:sp>
          <p:nvSpPr>
            <p:cNvPr id="17" name="TextBox 16">
              <a:extLst>
                <a:ext uri="{FF2B5EF4-FFF2-40B4-BE49-F238E27FC236}">
                  <a16:creationId xmlns:a16="http://schemas.microsoft.com/office/drawing/2014/main" id="{887C3C9D-B092-B213-FEF5-8BD5991EB197}"/>
                </a:ext>
              </a:extLst>
            </p:cNvPr>
            <p:cNvSpPr txBox="1"/>
            <p:nvPr/>
          </p:nvSpPr>
          <p:spPr>
            <a:xfrm>
              <a:off x="940673" y="5015674"/>
              <a:ext cx="2880111" cy="2961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rgbClr val="102C47"/>
                  </a:solidFill>
                  <a:latin typeface="Poppins"/>
                  <a:ea typeface="+mn-lt"/>
                  <a:cs typeface="+mn-lt"/>
                </a:rPr>
                <a:t>Struggles</a:t>
              </a:r>
              <a:endParaRPr lang="en-US">
                <a:solidFill>
                  <a:srgbClr val="102C47"/>
                </a:solidFill>
              </a:endParaRPr>
            </a:p>
          </p:txBody>
        </p:sp>
        <p:pic>
          <p:nvPicPr>
            <p:cNvPr id="18" name="Graphic 17" descr="Sad face with solid fill with solid fill">
              <a:extLst>
                <a:ext uri="{FF2B5EF4-FFF2-40B4-BE49-F238E27FC236}">
                  <a16:creationId xmlns:a16="http://schemas.microsoft.com/office/drawing/2014/main" id="{5C31F40F-D086-6E59-394C-26F7A2A08C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2189" y="5028426"/>
              <a:ext cx="353874" cy="294723"/>
            </a:xfrm>
            <a:prstGeom prst="rect">
              <a:avLst/>
            </a:prstGeom>
          </p:spPr>
        </p:pic>
      </p:grpSp>
      <p:grpSp>
        <p:nvGrpSpPr>
          <p:cNvPr id="26" name="Group 25">
            <a:extLst>
              <a:ext uri="{FF2B5EF4-FFF2-40B4-BE49-F238E27FC236}">
                <a16:creationId xmlns:a16="http://schemas.microsoft.com/office/drawing/2014/main" id="{8A0B90AD-C7A9-131A-A40A-F7C5BC5237B4}"/>
              </a:ext>
            </a:extLst>
          </p:cNvPr>
          <p:cNvGrpSpPr/>
          <p:nvPr/>
        </p:nvGrpSpPr>
        <p:grpSpPr>
          <a:xfrm>
            <a:off x="5028599" y="2658132"/>
            <a:ext cx="4498391" cy="1677009"/>
            <a:chOff x="4659209" y="3011568"/>
            <a:chExt cx="4084568" cy="1677009"/>
          </a:xfrm>
        </p:grpSpPr>
        <p:sp>
          <p:nvSpPr>
            <p:cNvPr id="19" name="Rectangle: Single Corner Rounded 18">
              <a:extLst>
                <a:ext uri="{FF2B5EF4-FFF2-40B4-BE49-F238E27FC236}">
                  <a16:creationId xmlns:a16="http://schemas.microsoft.com/office/drawing/2014/main" id="{05DC7E7B-AE02-0A2A-4057-73398E31ABEB}"/>
                </a:ext>
              </a:extLst>
            </p:cNvPr>
            <p:cNvSpPr/>
            <p:nvPr/>
          </p:nvSpPr>
          <p:spPr>
            <a:xfrm rot="10800000" flipH="1">
              <a:off x="4659209" y="3011568"/>
              <a:ext cx="4084568" cy="1677009"/>
            </a:xfrm>
            <a:prstGeom prst="round1Rect">
              <a:avLst/>
            </a:prstGeom>
            <a:solidFill>
              <a:schemeClr val="bg1"/>
            </a:solidFill>
            <a:ln>
              <a:solidFill>
                <a:srgbClr val="00A8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0" name="Graphic 19" descr="Shooting star with solid fill">
              <a:extLst>
                <a:ext uri="{FF2B5EF4-FFF2-40B4-BE49-F238E27FC236}">
                  <a16:creationId xmlns:a16="http://schemas.microsoft.com/office/drawing/2014/main" id="{E6E28A1C-3D72-9F56-1CCF-D1E3877CD3D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73811" y="3209689"/>
              <a:ext cx="335291" cy="329872"/>
            </a:xfrm>
            <a:prstGeom prst="rect">
              <a:avLst/>
            </a:prstGeom>
          </p:spPr>
        </p:pic>
        <p:sp>
          <p:nvSpPr>
            <p:cNvPr id="21" name="TextBox 20">
              <a:extLst>
                <a:ext uri="{FF2B5EF4-FFF2-40B4-BE49-F238E27FC236}">
                  <a16:creationId xmlns:a16="http://schemas.microsoft.com/office/drawing/2014/main" id="{85C7596D-B0E1-978E-378D-65372608A9F6}"/>
                </a:ext>
              </a:extLst>
            </p:cNvPr>
            <p:cNvSpPr txBox="1"/>
            <p:nvPr/>
          </p:nvSpPr>
          <p:spPr>
            <a:xfrm>
              <a:off x="4769943" y="3627186"/>
              <a:ext cx="385812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500"/>
                </a:spcAft>
              </a:pPr>
              <a:r>
                <a:rPr lang="en-GB" sz="1200">
                  <a:solidFill>
                    <a:srgbClr val="133554"/>
                  </a:solidFill>
                  <a:latin typeface="Poppins"/>
                  <a:cs typeface="Arial"/>
                </a:rPr>
                <a:t>Wants to see more 'not sporty' girls like her enjoying moving and having strong bodies</a:t>
              </a:r>
              <a:endParaRPr lang="en-US" sz="1200">
                <a:solidFill>
                  <a:srgbClr val="133554"/>
                </a:solidFill>
              </a:endParaRPr>
            </a:p>
          </p:txBody>
        </p:sp>
        <p:sp>
          <p:nvSpPr>
            <p:cNvPr id="22" name="TextBox 21">
              <a:extLst>
                <a:ext uri="{FF2B5EF4-FFF2-40B4-BE49-F238E27FC236}">
                  <a16:creationId xmlns:a16="http://schemas.microsoft.com/office/drawing/2014/main" id="{36F850BC-7AD8-087E-D66B-687F1FAAAEF5}"/>
                </a:ext>
              </a:extLst>
            </p:cNvPr>
            <p:cNvSpPr txBox="1"/>
            <p:nvPr/>
          </p:nvSpPr>
          <p:spPr>
            <a:xfrm>
              <a:off x="5097373" y="3192838"/>
              <a:ext cx="28801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rgbClr val="102C47"/>
                  </a:solidFill>
                  <a:latin typeface="Poppins"/>
                  <a:ea typeface="+mn-lt"/>
                  <a:cs typeface="+mn-lt"/>
                </a:rPr>
                <a:t>Motivators</a:t>
              </a:r>
              <a:endParaRPr lang="en-US">
                <a:solidFill>
                  <a:srgbClr val="102C47"/>
                </a:solidFill>
              </a:endParaRPr>
            </a:p>
          </p:txBody>
        </p:sp>
      </p:grpSp>
      <p:grpSp>
        <p:nvGrpSpPr>
          <p:cNvPr id="24" name="Group 23">
            <a:extLst>
              <a:ext uri="{FF2B5EF4-FFF2-40B4-BE49-F238E27FC236}">
                <a16:creationId xmlns:a16="http://schemas.microsoft.com/office/drawing/2014/main" id="{7B96D1D7-5EDD-6823-BECC-4E53436921CF}"/>
              </a:ext>
            </a:extLst>
          </p:cNvPr>
          <p:cNvGrpSpPr/>
          <p:nvPr/>
        </p:nvGrpSpPr>
        <p:grpSpPr>
          <a:xfrm>
            <a:off x="415043" y="2658134"/>
            <a:ext cx="4506889" cy="1677009"/>
            <a:chOff x="415044" y="3052350"/>
            <a:chExt cx="4098464" cy="1677009"/>
          </a:xfrm>
        </p:grpSpPr>
        <p:sp>
          <p:nvSpPr>
            <p:cNvPr id="10" name="Rectangle: Single Corner Rounded 9">
              <a:extLst>
                <a:ext uri="{FF2B5EF4-FFF2-40B4-BE49-F238E27FC236}">
                  <a16:creationId xmlns:a16="http://schemas.microsoft.com/office/drawing/2014/main" id="{7F4134A7-5B5D-BA07-1163-0BB0511BE21B}"/>
                </a:ext>
              </a:extLst>
            </p:cNvPr>
            <p:cNvSpPr/>
            <p:nvPr/>
          </p:nvSpPr>
          <p:spPr>
            <a:xfrm flipH="1">
              <a:off x="415044" y="3052350"/>
              <a:ext cx="4090737" cy="1677009"/>
            </a:xfrm>
            <a:prstGeom prst="round1Rect">
              <a:avLst/>
            </a:prstGeom>
            <a:solidFill>
              <a:schemeClr val="bg1"/>
            </a:solidFill>
            <a:ln>
              <a:solidFill>
                <a:srgbClr val="00A8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Box 11">
              <a:extLst>
                <a:ext uri="{FF2B5EF4-FFF2-40B4-BE49-F238E27FC236}">
                  <a16:creationId xmlns:a16="http://schemas.microsoft.com/office/drawing/2014/main" id="{14B6AC6E-C22D-5424-1542-41D6B7C3A18F}"/>
                </a:ext>
              </a:extLst>
            </p:cNvPr>
            <p:cNvSpPr txBox="1"/>
            <p:nvPr/>
          </p:nvSpPr>
          <p:spPr>
            <a:xfrm>
              <a:off x="883786" y="3586406"/>
              <a:ext cx="3629722" cy="10233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500"/>
                </a:spcAft>
              </a:pPr>
              <a:r>
                <a:rPr lang="en-GB" sz="1200">
                  <a:solidFill>
                    <a:srgbClr val="133554"/>
                  </a:solidFill>
                  <a:latin typeface="Poppins"/>
                  <a:cs typeface="Arial"/>
                </a:rPr>
                <a:t>Graphic Design</a:t>
              </a:r>
              <a:endParaRPr lang="en-US" sz="1200">
                <a:solidFill>
                  <a:srgbClr val="133554"/>
                </a:solidFill>
              </a:endParaRPr>
            </a:p>
            <a:p>
              <a:pPr>
                <a:spcAft>
                  <a:spcPts val="500"/>
                </a:spcAft>
              </a:pPr>
              <a:r>
                <a:rPr lang="en-GB" sz="1200">
                  <a:solidFill>
                    <a:srgbClr val="133554"/>
                  </a:solidFill>
                  <a:latin typeface="Poppins"/>
                  <a:cs typeface="Arial"/>
                </a:rPr>
                <a:t>Singing in a band</a:t>
              </a:r>
              <a:endParaRPr lang="en-US" sz="1200">
                <a:solidFill>
                  <a:srgbClr val="133554"/>
                </a:solidFill>
                <a:latin typeface="Aptos" panose="020B0004020202020204"/>
                <a:cs typeface="Arial"/>
              </a:endParaRPr>
            </a:p>
            <a:p>
              <a:pPr>
                <a:spcAft>
                  <a:spcPts val="500"/>
                </a:spcAft>
              </a:pPr>
              <a:r>
                <a:rPr lang="en-GB" sz="1200">
                  <a:solidFill>
                    <a:srgbClr val="133554"/>
                  </a:solidFill>
                  <a:latin typeface="Poppins"/>
                  <a:cs typeface="Arial"/>
                </a:rPr>
                <a:t>3-minute headstand</a:t>
              </a:r>
            </a:p>
            <a:p>
              <a:pPr>
                <a:spcAft>
                  <a:spcPts val="500"/>
                </a:spcAft>
              </a:pPr>
              <a:r>
                <a:rPr lang="en-GB" sz="1200">
                  <a:solidFill>
                    <a:srgbClr val="133554"/>
                  </a:solidFill>
                  <a:latin typeface="Poppins"/>
                  <a:cs typeface="Arial"/>
                </a:rPr>
                <a:t>Determination</a:t>
              </a:r>
            </a:p>
          </p:txBody>
        </p:sp>
        <p:sp>
          <p:nvSpPr>
            <p:cNvPr id="13" name="TextBox 12">
              <a:extLst>
                <a:ext uri="{FF2B5EF4-FFF2-40B4-BE49-F238E27FC236}">
                  <a16:creationId xmlns:a16="http://schemas.microsoft.com/office/drawing/2014/main" id="{5D8FA741-69ED-3199-8EBD-65E2DDCAAAF2}"/>
                </a:ext>
              </a:extLst>
            </p:cNvPr>
            <p:cNvSpPr txBox="1"/>
            <p:nvPr/>
          </p:nvSpPr>
          <p:spPr>
            <a:xfrm>
              <a:off x="852725" y="3206432"/>
              <a:ext cx="28801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rgbClr val="102C47"/>
                  </a:solidFill>
                  <a:latin typeface="Poppins"/>
                  <a:ea typeface="+mn-lt"/>
                  <a:cs typeface="+mn-lt"/>
                </a:rPr>
                <a:t>Strengths</a:t>
              </a:r>
              <a:endParaRPr lang="en-US">
                <a:solidFill>
                  <a:srgbClr val="102C47"/>
                </a:solidFill>
                <a:latin typeface="Poppins"/>
                <a:ea typeface="+mn-lt"/>
                <a:cs typeface="+mn-lt"/>
              </a:endParaRPr>
            </a:p>
          </p:txBody>
        </p:sp>
        <p:pic>
          <p:nvPicPr>
            <p:cNvPr id="23" name="Graphic 22" descr="Clapping hands with solid fill">
              <a:extLst>
                <a:ext uri="{FF2B5EF4-FFF2-40B4-BE49-F238E27FC236}">
                  <a16:creationId xmlns:a16="http://schemas.microsoft.com/office/drawing/2014/main" id="{3E72A4AE-2E0B-73AD-452E-E4CE64907CF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6487" y="3148519"/>
              <a:ext cx="424867" cy="425029"/>
            </a:xfrm>
            <a:prstGeom prst="rect">
              <a:avLst/>
            </a:prstGeom>
          </p:spPr>
        </p:pic>
      </p:grpSp>
      <p:grpSp>
        <p:nvGrpSpPr>
          <p:cNvPr id="27" name="Group 26">
            <a:extLst>
              <a:ext uri="{FF2B5EF4-FFF2-40B4-BE49-F238E27FC236}">
                <a16:creationId xmlns:a16="http://schemas.microsoft.com/office/drawing/2014/main" id="{4B13D258-47C7-C4A1-20F7-DB59C1750300}"/>
              </a:ext>
            </a:extLst>
          </p:cNvPr>
          <p:cNvGrpSpPr/>
          <p:nvPr/>
        </p:nvGrpSpPr>
        <p:grpSpPr>
          <a:xfrm>
            <a:off x="5030419" y="4432103"/>
            <a:ext cx="4525568" cy="2098412"/>
            <a:chOff x="4659134" y="3011567"/>
            <a:chExt cx="4096887" cy="2098412"/>
          </a:xfrm>
        </p:grpSpPr>
        <p:sp>
          <p:nvSpPr>
            <p:cNvPr id="28" name="Rectangle: Single Corner Rounded 27">
              <a:extLst>
                <a:ext uri="{FF2B5EF4-FFF2-40B4-BE49-F238E27FC236}">
                  <a16:creationId xmlns:a16="http://schemas.microsoft.com/office/drawing/2014/main" id="{92073BCC-CBC7-0933-DB32-41887C29FB84}"/>
                </a:ext>
              </a:extLst>
            </p:cNvPr>
            <p:cNvSpPr/>
            <p:nvPr/>
          </p:nvSpPr>
          <p:spPr>
            <a:xfrm rot="10800000" flipH="1">
              <a:off x="4659134" y="3011567"/>
              <a:ext cx="4096887" cy="2098412"/>
            </a:xfrm>
            <a:prstGeom prst="round1Rect">
              <a:avLst/>
            </a:prstGeom>
            <a:solidFill>
              <a:schemeClr val="bg1"/>
            </a:solidFill>
            <a:ln>
              <a:solidFill>
                <a:srgbClr val="00A8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TextBox 29">
              <a:extLst>
                <a:ext uri="{FF2B5EF4-FFF2-40B4-BE49-F238E27FC236}">
                  <a16:creationId xmlns:a16="http://schemas.microsoft.com/office/drawing/2014/main" id="{0FFCDA73-5E01-724E-1F5F-108CF2E1EE03}"/>
                </a:ext>
              </a:extLst>
            </p:cNvPr>
            <p:cNvSpPr txBox="1"/>
            <p:nvPr/>
          </p:nvSpPr>
          <p:spPr>
            <a:xfrm>
              <a:off x="4764201" y="3613593"/>
              <a:ext cx="3851563" cy="7104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500"/>
                </a:spcAft>
              </a:pPr>
              <a:r>
                <a:rPr lang="en-GB" sz="1200">
                  <a:solidFill>
                    <a:srgbClr val="133554"/>
                  </a:solidFill>
                  <a:latin typeface="Poppins"/>
                  <a:cs typeface="Arial"/>
                </a:rPr>
                <a:t>Share Bibi's story to inspire others</a:t>
              </a:r>
            </a:p>
            <a:p>
              <a:pPr>
                <a:spcAft>
                  <a:spcPts val="500"/>
                </a:spcAft>
              </a:pPr>
              <a:r>
                <a:rPr lang="en-GB" sz="1200">
                  <a:solidFill>
                    <a:srgbClr val="133554"/>
                  </a:solidFill>
                  <a:latin typeface="Poppins"/>
                  <a:cs typeface="Arial"/>
                </a:rPr>
                <a:t>Engage Bibi and others in creating guidance for PE teachers </a:t>
              </a:r>
            </a:p>
          </p:txBody>
        </p:sp>
        <p:sp>
          <p:nvSpPr>
            <p:cNvPr id="31" name="TextBox 30">
              <a:extLst>
                <a:ext uri="{FF2B5EF4-FFF2-40B4-BE49-F238E27FC236}">
                  <a16:creationId xmlns:a16="http://schemas.microsoft.com/office/drawing/2014/main" id="{205994E3-0A15-9DAA-6191-8DC78891127B}"/>
                </a:ext>
              </a:extLst>
            </p:cNvPr>
            <p:cNvSpPr txBox="1"/>
            <p:nvPr/>
          </p:nvSpPr>
          <p:spPr>
            <a:xfrm>
              <a:off x="5165456" y="3097682"/>
              <a:ext cx="328776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rgbClr val="102C47"/>
                  </a:solidFill>
                  <a:latin typeface="Poppins"/>
                  <a:ea typeface="+mn-lt"/>
                  <a:cs typeface="+mn-lt"/>
                </a:rPr>
                <a:t>What could help Bibi?</a:t>
              </a:r>
              <a:endParaRPr lang="en-US">
                <a:solidFill>
                  <a:srgbClr val="102C47"/>
                </a:solidFill>
              </a:endParaRPr>
            </a:p>
          </p:txBody>
        </p:sp>
      </p:grpSp>
      <p:pic>
        <p:nvPicPr>
          <p:cNvPr id="32" name="Graphic 31" descr="Help with solid fill">
            <a:extLst>
              <a:ext uri="{FF2B5EF4-FFF2-40B4-BE49-F238E27FC236}">
                <a16:creationId xmlns:a16="http://schemas.microsoft.com/office/drawing/2014/main" id="{1BEE9E5F-E47D-31EE-0B36-E48D827D568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53129" y="4528272"/>
            <a:ext cx="356925" cy="357061"/>
          </a:xfrm>
          <a:prstGeom prst="rect">
            <a:avLst/>
          </a:prstGeom>
        </p:spPr>
      </p:pic>
      <p:pic>
        <p:nvPicPr>
          <p:cNvPr id="8" name="Picture 7" descr="A cartoon of a child&#10;&#10;Description automatically generated">
            <a:extLst>
              <a:ext uri="{FF2B5EF4-FFF2-40B4-BE49-F238E27FC236}">
                <a16:creationId xmlns:a16="http://schemas.microsoft.com/office/drawing/2014/main" id="{8F2A8DE8-7B72-F302-FB5F-A8C8565827E4}"/>
              </a:ext>
            </a:extLst>
          </p:cNvPr>
          <p:cNvPicPr>
            <a:picLocks noChangeAspect="1"/>
          </p:cNvPicPr>
          <p:nvPr/>
        </p:nvPicPr>
        <p:blipFill>
          <a:blip r:embed="rId10"/>
          <a:srcRect l="-2317" t="-9190" r="-2236" b="4969"/>
          <a:stretch/>
        </p:blipFill>
        <p:spPr>
          <a:xfrm>
            <a:off x="331324" y="413841"/>
            <a:ext cx="1510409" cy="1514088"/>
          </a:xfrm>
          <a:prstGeom prst="ellipse">
            <a:avLst/>
          </a:prstGeom>
        </p:spPr>
      </p:pic>
    </p:spTree>
    <p:extLst>
      <p:ext uri="{BB962C8B-B14F-4D97-AF65-F5344CB8AC3E}">
        <p14:creationId xmlns:p14="http://schemas.microsoft.com/office/powerpoint/2010/main" val="484508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012C1D0-9E73-CEBE-4DAF-F8DEB2D9BE7D}"/>
              </a:ext>
            </a:extLst>
          </p:cNvPr>
          <p:cNvSpPr/>
          <p:nvPr/>
        </p:nvSpPr>
        <p:spPr>
          <a:xfrm>
            <a:off x="-6791" y="-13578"/>
            <a:ext cx="9910571" cy="2513083"/>
          </a:xfrm>
          <a:prstGeom prst="rect">
            <a:avLst/>
          </a:prstGeom>
          <a:solidFill>
            <a:srgbClr val="0072D6"/>
          </a:solidFill>
          <a:ln>
            <a:solidFill>
              <a:srgbClr val="0072D6"/>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0072D6"/>
              </a:solidFill>
            </a:endParaRPr>
          </a:p>
        </p:txBody>
      </p:sp>
      <p:sp>
        <p:nvSpPr>
          <p:cNvPr id="4" name="Google Shape;152;g2ca78fb4ae3_0_315">
            <a:extLst>
              <a:ext uri="{FF2B5EF4-FFF2-40B4-BE49-F238E27FC236}">
                <a16:creationId xmlns:a16="http://schemas.microsoft.com/office/drawing/2014/main" id="{98925C0C-04B2-616B-23D9-0AC0FB048E3E}"/>
              </a:ext>
            </a:extLst>
          </p:cNvPr>
          <p:cNvSpPr txBox="1"/>
          <p:nvPr/>
        </p:nvSpPr>
        <p:spPr>
          <a:xfrm>
            <a:off x="2150928" y="994826"/>
            <a:ext cx="7538794" cy="1233641"/>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500"/>
              </a:spcAft>
            </a:pPr>
            <a:r>
              <a:rPr lang="en-GB" sz="1600" b="1">
                <a:solidFill>
                  <a:schemeClr val="bg1"/>
                </a:solidFill>
                <a:latin typeface="Poppins"/>
              </a:rPr>
              <a:t>Ray started using they/them pronouns two years ago. </a:t>
            </a:r>
            <a:r>
              <a:rPr lang="en-GB" sz="1600">
                <a:solidFill>
                  <a:schemeClr val="bg1"/>
                </a:solidFill>
                <a:latin typeface="Poppins"/>
              </a:rPr>
              <a:t>They had a tough time explaining their transition </a:t>
            </a:r>
            <a:r>
              <a:rPr lang="en-GB" sz="1600" baseline="0">
                <a:solidFill>
                  <a:schemeClr val="bg1"/>
                </a:solidFill>
                <a:latin typeface="Poppins"/>
              </a:rPr>
              <a:t>to </a:t>
            </a:r>
            <a:r>
              <a:rPr lang="en-GB" sz="1600">
                <a:solidFill>
                  <a:schemeClr val="bg1"/>
                </a:solidFill>
                <a:latin typeface="Poppins"/>
              </a:rPr>
              <a:t>the running club </a:t>
            </a:r>
            <a:r>
              <a:rPr lang="en-GB" sz="1600" baseline="0">
                <a:solidFill>
                  <a:schemeClr val="bg1"/>
                </a:solidFill>
                <a:latin typeface="Poppins"/>
              </a:rPr>
              <a:t>and </a:t>
            </a:r>
            <a:r>
              <a:rPr lang="en-GB" sz="1600">
                <a:solidFill>
                  <a:schemeClr val="bg1"/>
                </a:solidFill>
                <a:latin typeface="Poppins"/>
              </a:rPr>
              <a:t>experienced bullying</a:t>
            </a:r>
            <a:r>
              <a:rPr lang="en-GB" sz="1600" baseline="0">
                <a:solidFill>
                  <a:schemeClr val="bg1"/>
                </a:solidFill>
                <a:latin typeface="Poppins"/>
              </a:rPr>
              <a:t>.</a:t>
            </a:r>
            <a:r>
              <a:rPr lang="en-GB" sz="1600" b="1" baseline="0">
                <a:solidFill>
                  <a:schemeClr val="bg1"/>
                </a:solidFill>
                <a:latin typeface="Poppins"/>
              </a:rPr>
              <a:t> </a:t>
            </a:r>
            <a:r>
              <a:rPr lang="en-GB" sz="1600">
                <a:solidFill>
                  <a:schemeClr val="bg1"/>
                </a:solidFill>
                <a:latin typeface="Poppins"/>
              </a:rPr>
              <a:t>Ray is passionate about ensuring others don't experience </a:t>
            </a:r>
            <a:r>
              <a:rPr lang="en-GB" sz="1600" baseline="0">
                <a:solidFill>
                  <a:schemeClr val="bg1"/>
                </a:solidFill>
                <a:latin typeface="Poppins"/>
              </a:rPr>
              <a:t>the </a:t>
            </a:r>
            <a:r>
              <a:rPr lang="en-GB" sz="1600">
                <a:solidFill>
                  <a:schemeClr val="bg1"/>
                </a:solidFill>
                <a:latin typeface="Poppins"/>
              </a:rPr>
              <a:t>same struggle.</a:t>
            </a:r>
            <a:endParaRPr lang="en-US" sz="1600">
              <a:solidFill>
                <a:schemeClr val="bg1"/>
              </a:solidFill>
              <a:latin typeface="Poppins"/>
            </a:endParaRPr>
          </a:p>
        </p:txBody>
      </p:sp>
      <p:sp>
        <p:nvSpPr>
          <p:cNvPr id="3" name="TextBox 2">
            <a:extLst>
              <a:ext uri="{FF2B5EF4-FFF2-40B4-BE49-F238E27FC236}">
                <a16:creationId xmlns:a16="http://schemas.microsoft.com/office/drawing/2014/main" id="{53DF267E-8EC4-9861-CACA-CFA3A544C3E4}"/>
              </a:ext>
            </a:extLst>
          </p:cNvPr>
          <p:cNvSpPr txBox="1"/>
          <p:nvPr/>
        </p:nvSpPr>
        <p:spPr>
          <a:xfrm>
            <a:off x="2153676" y="421238"/>
            <a:ext cx="70650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solidFill>
                  <a:schemeClr val="bg1"/>
                </a:solidFill>
                <a:latin typeface="Poppins"/>
              </a:rPr>
              <a:t>Ray: </a:t>
            </a:r>
            <a:r>
              <a:rPr lang="en-GB" sz="3200" b="1">
                <a:solidFill>
                  <a:schemeClr val="bg1"/>
                </a:solidFill>
                <a:latin typeface="Poppins"/>
                <a:cs typeface="Poppins"/>
              </a:rPr>
              <a:t>15</a:t>
            </a:r>
            <a:r>
              <a:rPr lang="en-US" sz="3200">
                <a:solidFill>
                  <a:schemeClr val="bg1"/>
                </a:solidFill>
                <a:latin typeface="Aptos"/>
              </a:rPr>
              <a:t>, Devon</a:t>
            </a:r>
            <a:endParaRPr lang="en-US" sz="3200">
              <a:solidFill>
                <a:schemeClr val="bg1"/>
              </a:solidFill>
            </a:endParaRPr>
          </a:p>
        </p:txBody>
      </p:sp>
      <p:sp>
        <p:nvSpPr>
          <p:cNvPr id="7" name="Oval 6">
            <a:extLst>
              <a:ext uri="{FF2B5EF4-FFF2-40B4-BE49-F238E27FC236}">
                <a16:creationId xmlns:a16="http://schemas.microsoft.com/office/drawing/2014/main" id="{5AD1E888-3E22-3DDC-7B98-4F3A1E15AA13}"/>
              </a:ext>
            </a:extLst>
          </p:cNvPr>
          <p:cNvSpPr/>
          <p:nvPr/>
        </p:nvSpPr>
        <p:spPr>
          <a:xfrm>
            <a:off x="339608" y="407554"/>
            <a:ext cx="1494273" cy="148960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93C3D483-43F6-5522-25FD-142821D121A6}"/>
              </a:ext>
            </a:extLst>
          </p:cNvPr>
          <p:cNvGrpSpPr/>
          <p:nvPr/>
        </p:nvGrpSpPr>
        <p:grpSpPr>
          <a:xfrm>
            <a:off x="408461" y="4432105"/>
            <a:ext cx="4505186" cy="2098411"/>
            <a:chOff x="422050" y="4880696"/>
            <a:chExt cx="4090737" cy="1677009"/>
          </a:xfrm>
        </p:grpSpPr>
        <p:sp>
          <p:nvSpPr>
            <p:cNvPr id="14" name="Rectangle: Single Corner Rounded 13">
              <a:extLst>
                <a:ext uri="{FF2B5EF4-FFF2-40B4-BE49-F238E27FC236}">
                  <a16:creationId xmlns:a16="http://schemas.microsoft.com/office/drawing/2014/main" id="{0851C53B-63D8-D919-BD64-7B8911B72B2B}"/>
                </a:ext>
              </a:extLst>
            </p:cNvPr>
            <p:cNvSpPr/>
            <p:nvPr/>
          </p:nvSpPr>
          <p:spPr>
            <a:xfrm flipH="1">
              <a:off x="422050" y="4880696"/>
              <a:ext cx="4090737" cy="1677009"/>
            </a:xfrm>
            <a:prstGeom prst="round1Rect">
              <a:avLst/>
            </a:prstGeom>
            <a:solidFill>
              <a:schemeClr val="bg1"/>
            </a:solidFill>
            <a:ln>
              <a:solidFill>
                <a:srgbClr val="0072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TextBox 15">
              <a:extLst>
                <a:ext uri="{FF2B5EF4-FFF2-40B4-BE49-F238E27FC236}">
                  <a16:creationId xmlns:a16="http://schemas.microsoft.com/office/drawing/2014/main" id="{E68FFF38-A99D-4EF2-9622-E0B6D269D43D}"/>
                </a:ext>
              </a:extLst>
            </p:cNvPr>
            <p:cNvSpPr txBox="1"/>
            <p:nvPr/>
          </p:nvSpPr>
          <p:spPr>
            <a:xfrm>
              <a:off x="530060" y="5537094"/>
              <a:ext cx="3878666" cy="42019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500"/>
                </a:spcAft>
              </a:pPr>
              <a:r>
                <a:rPr lang="en-GB" sz="1200">
                  <a:solidFill>
                    <a:srgbClr val="133554"/>
                  </a:solidFill>
                  <a:latin typeface="Poppins"/>
                  <a:cs typeface="Arial"/>
                </a:rPr>
                <a:t>Ray feels adults don't listen or take them seriously</a:t>
              </a:r>
              <a:endParaRPr lang="en-US" sz="1200">
                <a:solidFill>
                  <a:srgbClr val="133554"/>
                </a:solidFill>
                <a:latin typeface="Aptos" panose="020B0004020202020204"/>
                <a:cs typeface="Arial"/>
              </a:endParaRPr>
            </a:p>
            <a:p>
              <a:pPr>
                <a:spcAft>
                  <a:spcPts val="500"/>
                </a:spcAft>
              </a:pPr>
              <a:r>
                <a:rPr lang="en-GB" sz="1200">
                  <a:solidFill>
                    <a:srgbClr val="133554"/>
                  </a:solidFill>
                  <a:latin typeface="Poppins"/>
                  <a:cs typeface="Arial"/>
                </a:rPr>
                <a:t>Feeling discouraged</a:t>
              </a:r>
            </a:p>
          </p:txBody>
        </p:sp>
        <p:sp>
          <p:nvSpPr>
            <p:cNvPr id="17" name="TextBox 16">
              <a:extLst>
                <a:ext uri="{FF2B5EF4-FFF2-40B4-BE49-F238E27FC236}">
                  <a16:creationId xmlns:a16="http://schemas.microsoft.com/office/drawing/2014/main" id="{887C3C9D-B092-B213-FEF5-8BD5991EB197}"/>
                </a:ext>
              </a:extLst>
            </p:cNvPr>
            <p:cNvSpPr txBox="1"/>
            <p:nvPr/>
          </p:nvSpPr>
          <p:spPr>
            <a:xfrm>
              <a:off x="940673" y="5015674"/>
              <a:ext cx="2880111" cy="29612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rgbClr val="102C47"/>
                  </a:solidFill>
                  <a:latin typeface="Poppins"/>
                  <a:ea typeface="+mn-lt"/>
                  <a:cs typeface="+mn-lt"/>
                </a:rPr>
                <a:t>Struggles</a:t>
              </a:r>
              <a:endParaRPr lang="en-US">
                <a:solidFill>
                  <a:srgbClr val="102C47"/>
                </a:solidFill>
              </a:endParaRPr>
            </a:p>
          </p:txBody>
        </p:sp>
        <p:pic>
          <p:nvPicPr>
            <p:cNvPr id="18" name="Graphic 17" descr="Sad face with solid fill with solid fill">
              <a:extLst>
                <a:ext uri="{FF2B5EF4-FFF2-40B4-BE49-F238E27FC236}">
                  <a16:creationId xmlns:a16="http://schemas.microsoft.com/office/drawing/2014/main" id="{5C31F40F-D086-6E59-394C-26F7A2A08C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2189" y="5028426"/>
              <a:ext cx="353874" cy="294723"/>
            </a:xfrm>
            <a:prstGeom prst="rect">
              <a:avLst/>
            </a:prstGeom>
          </p:spPr>
        </p:pic>
      </p:grpSp>
      <p:grpSp>
        <p:nvGrpSpPr>
          <p:cNvPr id="26" name="Group 25">
            <a:extLst>
              <a:ext uri="{FF2B5EF4-FFF2-40B4-BE49-F238E27FC236}">
                <a16:creationId xmlns:a16="http://schemas.microsoft.com/office/drawing/2014/main" id="{8A0B90AD-C7A9-131A-A40A-F7C5BC5237B4}"/>
              </a:ext>
            </a:extLst>
          </p:cNvPr>
          <p:cNvGrpSpPr/>
          <p:nvPr/>
        </p:nvGrpSpPr>
        <p:grpSpPr>
          <a:xfrm>
            <a:off x="5028599" y="2658132"/>
            <a:ext cx="4498391" cy="1677009"/>
            <a:chOff x="4659209" y="3011568"/>
            <a:chExt cx="4084568" cy="1677009"/>
          </a:xfrm>
        </p:grpSpPr>
        <p:sp>
          <p:nvSpPr>
            <p:cNvPr id="19" name="Rectangle: Single Corner Rounded 18">
              <a:extLst>
                <a:ext uri="{FF2B5EF4-FFF2-40B4-BE49-F238E27FC236}">
                  <a16:creationId xmlns:a16="http://schemas.microsoft.com/office/drawing/2014/main" id="{05DC7E7B-AE02-0A2A-4057-73398E31ABEB}"/>
                </a:ext>
              </a:extLst>
            </p:cNvPr>
            <p:cNvSpPr/>
            <p:nvPr/>
          </p:nvSpPr>
          <p:spPr>
            <a:xfrm rot="10800000" flipH="1">
              <a:off x="4659209" y="3011568"/>
              <a:ext cx="4084568" cy="1677009"/>
            </a:xfrm>
            <a:prstGeom prst="round1Rect">
              <a:avLst/>
            </a:prstGeom>
            <a:solidFill>
              <a:schemeClr val="bg1"/>
            </a:solidFill>
            <a:ln>
              <a:solidFill>
                <a:srgbClr val="0072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0" name="Graphic 19" descr="Shooting star with solid fill">
              <a:extLst>
                <a:ext uri="{FF2B5EF4-FFF2-40B4-BE49-F238E27FC236}">
                  <a16:creationId xmlns:a16="http://schemas.microsoft.com/office/drawing/2014/main" id="{E6E28A1C-3D72-9F56-1CCF-D1E3877CD3D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73811" y="3209689"/>
              <a:ext cx="335291" cy="329872"/>
            </a:xfrm>
            <a:prstGeom prst="rect">
              <a:avLst/>
            </a:prstGeom>
          </p:spPr>
        </p:pic>
        <p:sp>
          <p:nvSpPr>
            <p:cNvPr id="21" name="TextBox 20">
              <a:extLst>
                <a:ext uri="{FF2B5EF4-FFF2-40B4-BE49-F238E27FC236}">
                  <a16:creationId xmlns:a16="http://schemas.microsoft.com/office/drawing/2014/main" id="{85C7596D-B0E1-978E-378D-65372608A9F6}"/>
                </a:ext>
              </a:extLst>
            </p:cNvPr>
            <p:cNvSpPr txBox="1"/>
            <p:nvPr/>
          </p:nvSpPr>
          <p:spPr>
            <a:xfrm>
              <a:off x="4769943" y="3627186"/>
              <a:ext cx="385812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500"/>
                </a:spcAft>
              </a:pPr>
              <a:r>
                <a:rPr lang="en-GB" sz="1200">
                  <a:solidFill>
                    <a:srgbClr val="133554"/>
                  </a:solidFill>
                  <a:latin typeface="Poppins"/>
                  <a:cs typeface="Arial"/>
                </a:rPr>
                <a:t>Saving other non-binary and Trans people from the pain and stress they went through </a:t>
              </a:r>
              <a:endParaRPr lang="en-US" sz="1200">
                <a:solidFill>
                  <a:srgbClr val="133554"/>
                </a:solidFill>
              </a:endParaRPr>
            </a:p>
          </p:txBody>
        </p:sp>
        <p:sp>
          <p:nvSpPr>
            <p:cNvPr id="22" name="TextBox 21">
              <a:extLst>
                <a:ext uri="{FF2B5EF4-FFF2-40B4-BE49-F238E27FC236}">
                  <a16:creationId xmlns:a16="http://schemas.microsoft.com/office/drawing/2014/main" id="{36F850BC-7AD8-087E-D66B-687F1FAAAEF5}"/>
                </a:ext>
              </a:extLst>
            </p:cNvPr>
            <p:cNvSpPr txBox="1"/>
            <p:nvPr/>
          </p:nvSpPr>
          <p:spPr>
            <a:xfrm>
              <a:off x="5097373" y="3192838"/>
              <a:ext cx="28801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rgbClr val="102C47"/>
                  </a:solidFill>
                  <a:latin typeface="Poppins"/>
                  <a:ea typeface="+mn-lt"/>
                  <a:cs typeface="+mn-lt"/>
                </a:rPr>
                <a:t>Motivators</a:t>
              </a:r>
              <a:endParaRPr lang="en-US">
                <a:solidFill>
                  <a:srgbClr val="102C47"/>
                </a:solidFill>
              </a:endParaRPr>
            </a:p>
          </p:txBody>
        </p:sp>
      </p:grpSp>
      <p:grpSp>
        <p:nvGrpSpPr>
          <p:cNvPr id="24" name="Group 23">
            <a:extLst>
              <a:ext uri="{FF2B5EF4-FFF2-40B4-BE49-F238E27FC236}">
                <a16:creationId xmlns:a16="http://schemas.microsoft.com/office/drawing/2014/main" id="{7B96D1D7-5EDD-6823-BECC-4E53436921CF}"/>
              </a:ext>
            </a:extLst>
          </p:cNvPr>
          <p:cNvGrpSpPr/>
          <p:nvPr/>
        </p:nvGrpSpPr>
        <p:grpSpPr>
          <a:xfrm>
            <a:off x="415043" y="2658134"/>
            <a:ext cx="4506889" cy="1677009"/>
            <a:chOff x="415044" y="3052350"/>
            <a:chExt cx="4098464" cy="1677009"/>
          </a:xfrm>
        </p:grpSpPr>
        <p:sp>
          <p:nvSpPr>
            <p:cNvPr id="10" name="Rectangle: Single Corner Rounded 9">
              <a:extLst>
                <a:ext uri="{FF2B5EF4-FFF2-40B4-BE49-F238E27FC236}">
                  <a16:creationId xmlns:a16="http://schemas.microsoft.com/office/drawing/2014/main" id="{7F4134A7-5B5D-BA07-1163-0BB0511BE21B}"/>
                </a:ext>
              </a:extLst>
            </p:cNvPr>
            <p:cNvSpPr/>
            <p:nvPr/>
          </p:nvSpPr>
          <p:spPr>
            <a:xfrm flipH="1">
              <a:off x="415044" y="3052350"/>
              <a:ext cx="4090737" cy="1677009"/>
            </a:xfrm>
            <a:prstGeom prst="round1Rect">
              <a:avLst/>
            </a:prstGeom>
            <a:solidFill>
              <a:schemeClr val="bg1"/>
            </a:solidFill>
            <a:ln>
              <a:solidFill>
                <a:srgbClr val="0072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Box 11">
              <a:extLst>
                <a:ext uri="{FF2B5EF4-FFF2-40B4-BE49-F238E27FC236}">
                  <a16:creationId xmlns:a16="http://schemas.microsoft.com/office/drawing/2014/main" id="{14B6AC6E-C22D-5424-1542-41D6B7C3A18F}"/>
                </a:ext>
              </a:extLst>
            </p:cNvPr>
            <p:cNvSpPr txBox="1"/>
            <p:nvPr/>
          </p:nvSpPr>
          <p:spPr>
            <a:xfrm>
              <a:off x="883786" y="3586406"/>
              <a:ext cx="3629722" cy="7745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500"/>
                </a:spcAft>
              </a:pPr>
              <a:r>
                <a:rPr lang="en-GB" sz="1200">
                  <a:solidFill>
                    <a:srgbClr val="133554"/>
                  </a:solidFill>
                  <a:latin typeface="Poppins"/>
                  <a:cs typeface="Arial"/>
                </a:rPr>
                <a:t>Self-knowledge</a:t>
              </a:r>
            </a:p>
            <a:p>
              <a:pPr>
                <a:spcAft>
                  <a:spcPts val="500"/>
                </a:spcAft>
              </a:pPr>
              <a:r>
                <a:rPr lang="en-GB" sz="1200">
                  <a:solidFill>
                    <a:srgbClr val="133554"/>
                  </a:solidFill>
                  <a:latin typeface="Poppins"/>
                  <a:cs typeface="Arial"/>
                </a:rPr>
                <a:t>Understanding regional bylaws</a:t>
              </a:r>
            </a:p>
            <a:p>
              <a:pPr>
                <a:spcAft>
                  <a:spcPts val="500"/>
                </a:spcAft>
              </a:pPr>
              <a:r>
                <a:rPr lang="en-GB" sz="1200">
                  <a:solidFill>
                    <a:srgbClr val="133554"/>
                  </a:solidFill>
                  <a:latin typeface="Poppins"/>
                  <a:cs typeface="Arial"/>
                </a:rPr>
                <a:t>Long distance running</a:t>
              </a:r>
            </a:p>
          </p:txBody>
        </p:sp>
        <p:sp>
          <p:nvSpPr>
            <p:cNvPr id="13" name="TextBox 12">
              <a:extLst>
                <a:ext uri="{FF2B5EF4-FFF2-40B4-BE49-F238E27FC236}">
                  <a16:creationId xmlns:a16="http://schemas.microsoft.com/office/drawing/2014/main" id="{5D8FA741-69ED-3199-8EBD-65E2DDCAAAF2}"/>
                </a:ext>
              </a:extLst>
            </p:cNvPr>
            <p:cNvSpPr txBox="1"/>
            <p:nvPr/>
          </p:nvSpPr>
          <p:spPr>
            <a:xfrm>
              <a:off x="852725" y="3206432"/>
              <a:ext cx="28801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rgbClr val="102C47"/>
                  </a:solidFill>
                  <a:latin typeface="Poppins"/>
                  <a:ea typeface="+mn-lt"/>
                  <a:cs typeface="+mn-lt"/>
                </a:rPr>
                <a:t>Strengths</a:t>
              </a:r>
              <a:endParaRPr lang="en-US">
                <a:solidFill>
                  <a:srgbClr val="102C47"/>
                </a:solidFill>
                <a:latin typeface="Poppins"/>
                <a:ea typeface="+mn-lt"/>
                <a:cs typeface="+mn-lt"/>
              </a:endParaRPr>
            </a:p>
          </p:txBody>
        </p:sp>
        <p:pic>
          <p:nvPicPr>
            <p:cNvPr id="23" name="Graphic 22" descr="Clapping hands with solid fill">
              <a:extLst>
                <a:ext uri="{FF2B5EF4-FFF2-40B4-BE49-F238E27FC236}">
                  <a16:creationId xmlns:a16="http://schemas.microsoft.com/office/drawing/2014/main" id="{3E72A4AE-2E0B-73AD-452E-E4CE64907CF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6487" y="3148519"/>
              <a:ext cx="424867" cy="425029"/>
            </a:xfrm>
            <a:prstGeom prst="rect">
              <a:avLst/>
            </a:prstGeom>
          </p:spPr>
        </p:pic>
      </p:grpSp>
      <p:grpSp>
        <p:nvGrpSpPr>
          <p:cNvPr id="27" name="Group 26">
            <a:extLst>
              <a:ext uri="{FF2B5EF4-FFF2-40B4-BE49-F238E27FC236}">
                <a16:creationId xmlns:a16="http://schemas.microsoft.com/office/drawing/2014/main" id="{4B13D258-47C7-C4A1-20F7-DB59C1750300}"/>
              </a:ext>
            </a:extLst>
          </p:cNvPr>
          <p:cNvGrpSpPr/>
          <p:nvPr/>
        </p:nvGrpSpPr>
        <p:grpSpPr>
          <a:xfrm>
            <a:off x="5030419" y="4432103"/>
            <a:ext cx="4525568" cy="2098412"/>
            <a:chOff x="4659134" y="3011567"/>
            <a:chExt cx="4096887" cy="2098412"/>
          </a:xfrm>
        </p:grpSpPr>
        <p:sp>
          <p:nvSpPr>
            <p:cNvPr id="28" name="Rectangle: Single Corner Rounded 27">
              <a:extLst>
                <a:ext uri="{FF2B5EF4-FFF2-40B4-BE49-F238E27FC236}">
                  <a16:creationId xmlns:a16="http://schemas.microsoft.com/office/drawing/2014/main" id="{92073BCC-CBC7-0933-DB32-41887C29FB84}"/>
                </a:ext>
              </a:extLst>
            </p:cNvPr>
            <p:cNvSpPr/>
            <p:nvPr/>
          </p:nvSpPr>
          <p:spPr>
            <a:xfrm rot="10800000" flipH="1">
              <a:off x="4659134" y="3011567"/>
              <a:ext cx="4096887" cy="2098412"/>
            </a:xfrm>
            <a:prstGeom prst="round1Rect">
              <a:avLst/>
            </a:prstGeom>
            <a:solidFill>
              <a:schemeClr val="bg1"/>
            </a:solidFill>
            <a:ln>
              <a:solidFill>
                <a:srgbClr val="0072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TextBox 29">
              <a:extLst>
                <a:ext uri="{FF2B5EF4-FFF2-40B4-BE49-F238E27FC236}">
                  <a16:creationId xmlns:a16="http://schemas.microsoft.com/office/drawing/2014/main" id="{0FFCDA73-5E01-724E-1F5F-108CF2E1EE03}"/>
                </a:ext>
              </a:extLst>
            </p:cNvPr>
            <p:cNvSpPr txBox="1"/>
            <p:nvPr/>
          </p:nvSpPr>
          <p:spPr>
            <a:xfrm>
              <a:off x="4787107" y="3461755"/>
              <a:ext cx="3851563" cy="15132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500"/>
                </a:spcAft>
              </a:pPr>
              <a:r>
                <a:rPr lang="en-GB" sz="1200">
                  <a:solidFill>
                    <a:srgbClr val="133554"/>
                  </a:solidFill>
                  <a:latin typeface="Poppins"/>
                  <a:cs typeface="Arial"/>
                </a:rPr>
                <a:t>Give Ray a platform to share their story and support other sports clubs to be inclusive</a:t>
              </a:r>
            </a:p>
            <a:p>
              <a:pPr>
                <a:spcAft>
                  <a:spcPts val="500"/>
                </a:spcAft>
              </a:pPr>
              <a:r>
                <a:rPr lang="en-GB" sz="1200">
                  <a:solidFill>
                    <a:srgbClr val="133554"/>
                  </a:solidFill>
                  <a:latin typeface="Poppins"/>
                  <a:cs typeface="Arial"/>
                </a:rPr>
                <a:t>Create or circulate Trans and non-binary specific guidance and training for the physical activity sector – co-created with young people like Ray</a:t>
              </a:r>
            </a:p>
            <a:p>
              <a:pPr>
                <a:spcAft>
                  <a:spcPts val="500"/>
                </a:spcAft>
              </a:pPr>
              <a:r>
                <a:rPr lang="en-GB" sz="1200">
                  <a:solidFill>
                    <a:srgbClr val="133554"/>
                  </a:solidFill>
                  <a:latin typeface="Poppins"/>
                  <a:cs typeface="Arial"/>
                </a:rPr>
                <a:t>Being able to choose the activity they want to take part in and how</a:t>
              </a:r>
            </a:p>
          </p:txBody>
        </p:sp>
        <p:sp>
          <p:nvSpPr>
            <p:cNvPr id="31" name="TextBox 30">
              <a:extLst>
                <a:ext uri="{FF2B5EF4-FFF2-40B4-BE49-F238E27FC236}">
                  <a16:creationId xmlns:a16="http://schemas.microsoft.com/office/drawing/2014/main" id="{205994E3-0A15-9DAA-6191-8DC78891127B}"/>
                </a:ext>
              </a:extLst>
            </p:cNvPr>
            <p:cNvSpPr txBox="1"/>
            <p:nvPr/>
          </p:nvSpPr>
          <p:spPr>
            <a:xfrm>
              <a:off x="5165456" y="3097682"/>
              <a:ext cx="328776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rgbClr val="102C47"/>
                  </a:solidFill>
                  <a:latin typeface="Poppins"/>
                  <a:ea typeface="+mn-lt"/>
                  <a:cs typeface="+mn-lt"/>
                </a:rPr>
                <a:t>What could help Ray?</a:t>
              </a:r>
              <a:endParaRPr lang="en-US">
                <a:solidFill>
                  <a:srgbClr val="102C47"/>
                </a:solidFill>
              </a:endParaRPr>
            </a:p>
          </p:txBody>
        </p:sp>
      </p:grpSp>
      <p:pic>
        <p:nvPicPr>
          <p:cNvPr id="32" name="Graphic 31" descr="Help with solid fill">
            <a:extLst>
              <a:ext uri="{FF2B5EF4-FFF2-40B4-BE49-F238E27FC236}">
                <a16:creationId xmlns:a16="http://schemas.microsoft.com/office/drawing/2014/main" id="{1BEE9E5F-E47D-31EE-0B36-E48D827D568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53129" y="4528272"/>
            <a:ext cx="356925" cy="357061"/>
          </a:xfrm>
          <a:prstGeom prst="rect">
            <a:avLst/>
          </a:prstGeom>
        </p:spPr>
      </p:pic>
      <p:pic>
        <p:nvPicPr>
          <p:cNvPr id="6" name="Picture 5" descr="A cartoon of a child&#10;&#10;Description automatically generated">
            <a:extLst>
              <a:ext uri="{FF2B5EF4-FFF2-40B4-BE49-F238E27FC236}">
                <a16:creationId xmlns:a16="http://schemas.microsoft.com/office/drawing/2014/main" id="{6F6FBBA2-1FF4-ED35-61F3-98EAC7C795F4}"/>
              </a:ext>
            </a:extLst>
          </p:cNvPr>
          <p:cNvPicPr>
            <a:picLocks noChangeAspect="1"/>
          </p:cNvPicPr>
          <p:nvPr/>
        </p:nvPicPr>
        <p:blipFill>
          <a:blip r:embed="rId10"/>
          <a:srcRect t="-1346" r="-193" b="2500"/>
          <a:stretch/>
        </p:blipFill>
        <p:spPr>
          <a:xfrm>
            <a:off x="389886" y="546432"/>
            <a:ext cx="1398064" cy="1381392"/>
          </a:xfrm>
          <a:prstGeom prst="ellipse">
            <a:avLst/>
          </a:prstGeom>
        </p:spPr>
      </p:pic>
    </p:spTree>
    <p:extLst>
      <p:ext uri="{BB962C8B-B14F-4D97-AF65-F5344CB8AC3E}">
        <p14:creationId xmlns:p14="http://schemas.microsoft.com/office/powerpoint/2010/main" val="3945976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7C7D5E-92DC-3C1A-8E18-72A2F5097471}"/>
              </a:ext>
            </a:extLst>
          </p:cNvPr>
          <p:cNvSpPr txBox="1"/>
          <p:nvPr/>
        </p:nvSpPr>
        <p:spPr>
          <a:xfrm>
            <a:off x="326038" y="824404"/>
            <a:ext cx="8885244" cy="48782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tx2"/>
              </a:solidFill>
              <a:latin typeface="Poppins SemiBold"/>
              <a:cs typeface="Poppins SemiBold"/>
            </a:endParaRPr>
          </a:p>
          <a:p>
            <a:r>
              <a:rPr lang="en-US" sz="1100">
                <a:solidFill>
                  <a:schemeClr val="tx2"/>
                </a:solidFill>
                <a:latin typeface="Poppins SemiBold"/>
                <a:cs typeface="Poppins SemiBold"/>
              </a:rPr>
              <a:t> </a:t>
            </a:r>
          </a:p>
          <a:p>
            <a:r>
              <a:rPr lang="en-US" sz="4000">
                <a:solidFill>
                  <a:srgbClr val="102C47"/>
                </a:solidFill>
                <a:latin typeface="Poppins"/>
                <a:cs typeface="Poppins SemiBold"/>
              </a:rPr>
              <a:t>How might Sport England</a:t>
            </a:r>
            <a:r>
              <a:rPr lang="en-US" sz="4000">
                <a:solidFill>
                  <a:srgbClr val="A4569D"/>
                </a:solidFill>
                <a:latin typeface="Poppins"/>
                <a:cs typeface="Poppins SemiBold"/>
              </a:rPr>
              <a:t> </a:t>
            </a:r>
            <a:r>
              <a:rPr lang="en-US" sz="4000" b="1">
                <a:solidFill>
                  <a:srgbClr val="102C47"/>
                </a:solidFill>
                <a:latin typeface="Poppins"/>
                <a:cs typeface="Poppins SemiBold"/>
              </a:rPr>
              <a:t>involve more young people</a:t>
            </a:r>
            <a:r>
              <a:rPr lang="en-US" sz="4000">
                <a:solidFill>
                  <a:srgbClr val="A4569D"/>
                </a:solidFill>
                <a:latin typeface="Poppins"/>
                <a:cs typeface="Poppins SemiBold"/>
              </a:rPr>
              <a:t> </a:t>
            </a:r>
            <a:r>
              <a:rPr lang="en-US" sz="4000">
                <a:solidFill>
                  <a:srgbClr val="102C47"/>
                </a:solidFill>
                <a:latin typeface="Poppins"/>
                <a:cs typeface="Poppins SemiBold"/>
              </a:rPr>
              <a:t>in the decisions they make?</a:t>
            </a:r>
            <a:endParaRPr lang="en-US" sz="4000">
              <a:solidFill>
                <a:srgbClr val="102C47"/>
              </a:solidFill>
              <a:latin typeface="Poppins"/>
              <a:cs typeface="Poppins"/>
            </a:endParaRPr>
          </a:p>
          <a:p>
            <a:endParaRPr lang="en-US">
              <a:solidFill>
                <a:schemeClr val="tx2"/>
              </a:solidFill>
              <a:latin typeface="Poppins SemiBold"/>
              <a:cs typeface="Poppins SemiBold"/>
            </a:endParaRPr>
          </a:p>
          <a:p>
            <a:r>
              <a:rPr lang="en-US">
                <a:solidFill>
                  <a:schemeClr val="tx2"/>
                </a:solidFill>
                <a:latin typeface="Poppins"/>
                <a:ea typeface="+mn-lt"/>
                <a:cs typeface="+mn-lt"/>
              </a:rPr>
              <a:t>Sport England don’t currently have a way to speak directly to young people. We would like to involve young people in processes and decisions that could impact them.</a:t>
            </a:r>
          </a:p>
          <a:p>
            <a:endParaRPr lang="en-US">
              <a:solidFill>
                <a:schemeClr val="tx2"/>
              </a:solidFill>
              <a:latin typeface="Poppins"/>
              <a:ea typeface="+mn-lt"/>
              <a:cs typeface="+mn-lt"/>
            </a:endParaRPr>
          </a:p>
          <a:p>
            <a:r>
              <a:rPr lang="en-US">
                <a:solidFill>
                  <a:schemeClr val="tx2"/>
                </a:solidFill>
                <a:latin typeface="Poppins"/>
                <a:ea typeface="+mn-lt"/>
                <a:cs typeface="+mn-lt"/>
              </a:rPr>
              <a:t>What should Sport England do to create opportunities for young people to have a voice in a way that is </a:t>
            </a:r>
            <a:r>
              <a:rPr lang="en-US" b="1">
                <a:solidFill>
                  <a:schemeClr val="tx2"/>
                </a:solidFill>
                <a:latin typeface="Poppins"/>
                <a:ea typeface="+mn-lt"/>
                <a:cs typeface="+mn-lt"/>
              </a:rPr>
              <a:t>inclusive, meaningful,</a:t>
            </a:r>
            <a:r>
              <a:rPr lang="en-US">
                <a:solidFill>
                  <a:schemeClr val="tx2"/>
                </a:solidFill>
                <a:latin typeface="Poppins"/>
                <a:ea typeface="+mn-lt"/>
                <a:cs typeface="+mn-lt"/>
              </a:rPr>
              <a:t> and </a:t>
            </a:r>
            <a:r>
              <a:rPr lang="en-US" b="1">
                <a:solidFill>
                  <a:schemeClr val="tx2"/>
                </a:solidFill>
                <a:latin typeface="Poppins"/>
                <a:ea typeface="+mn-lt"/>
                <a:cs typeface="+mn-lt"/>
              </a:rPr>
              <a:t>rewarding </a:t>
            </a:r>
            <a:r>
              <a:rPr lang="en-US">
                <a:solidFill>
                  <a:schemeClr val="tx2"/>
                </a:solidFill>
                <a:latin typeface="Poppins"/>
                <a:ea typeface="+mn-lt"/>
                <a:cs typeface="+mn-lt"/>
              </a:rPr>
              <a:t>for young people? How do we make this </a:t>
            </a:r>
            <a:r>
              <a:rPr lang="en-US" b="1">
                <a:solidFill>
                  <a:schemeClr val="tx2"/>
                </a:solidFill>
                <a:latin typeface="Poppins"/>
                <a:ea typeface="+mn-lt"/>
                <a:cs typeface="+mn-lt"/>
              </a:rPr>
              <a:t>accessible </a:t>
            </a:r>
            <a:r>
              <a:rPr lang="en-US">
                <a:solidFill>
                  <a:schemeClr val="tx2"/>
                </a:solidFill>
                <a:latin typeface="Poppins"/>
                <a:ea typeface="+mn-lt"/>
                <a:cs typeface="+mn-lt"/>
              </a:rPr>
              <a:t>to any young person who wants to be involved?</a:t>
            </a:r>
          </a:p>
        </p:txBody>
      </p:sp>
      <p:sp>
        <p:nvSpPr>
          <p:cNvPr id="4" name="Rectangle: Single Corner Rounded 3">
            <a:extLst>
              <a:ext uri="{FF2B5EF4-FFF2-40B4-BE49-F238E27FC236}">
                <a16:creationId xmlns:a16="http://schemas.microsoft.com/office/drawing/2014/main" id="{97A5F7AD-1C42-8F9F-A838-1993EADED62E}"/>
              </a:ext>
            </a:extLst>
          </p:cNvPr>
          <p:cNvSpPr/>
          <p:nvPr/>
        </p:nvSpPr>
        <p:spPr>
          <a:xfrm flipV="1">
            <a:off x="0" y="-1"/>
            <a:ext cx="3478967" cy="799475"/>
          </a:xfrm>
          <a:prstGeom prst="round1Rect">
            <a:avLst/>
          </a:prstGeom>
          <a:solidFill>
            <a:srgbClr val="A4569D"/>
          </a:solidFill>
          <a:ln>
            <a:solidFill>
              <a:srgbClr val="A456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ACDE788-438C-ABB1-C829-4C2EF1D5B2D5}"/>
              </a:ext>
            </a:extLst>
          </p:cNvPr>
          <p:cNvSpPr txBox="1"/>
          <p:nvPr/>
        </p:nvSpPr>
        <p:spPr>
          <a:xfrm>
            <a:off x="227351" y="202367"/>
            <a:ext cx="269025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bg1"/>
                </a:solidFill>
                <a:latin typeface="Poppins SemiBold"/>
              </a:rPr>
              <a:t>Your question...</a:t>
            </a:r>
            <a:endParaRPr lang="en-US">
              <a:solidFill>
                <a:schemeClr val="bg1"/>
              </a:solidFill>
            </a:endParaRPr>
          </a:p>
        </p:txBody>
      </p:sp>
    </p:spTree>
    <p:extLst>
      <p:ext uri="{BB962C8B-B14F-4D97-AF65-F5344CB8AC3E}">
        <p14:creationId xmlns:p14="http://schemas.microsoft.com/office/powerpoint/2010/main" val="3364610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Diagonal Corners Rounded 13">
            <a:extLst>
              <a:ext uri="{FF2B5EF4-FFF2-40B4-BE49-F238E27FC236}">
                <a16:creationId xmlns:a16="http://schemas.microsoft.com/office/drawing/2014/main" id="{5C2FC1D3-BA2E-D197-0C6A-C64A21FE38A6}"/>
              </a:ext>
            </a:extLst>
          </p:cNvPr>
          <p:cNvSpPr/>
          <p:nvPr/>
        </p:nvSpPr>
        <p:spPr>
          <a:xfrm flipH="1">
            <a:off x="503800" y="1246979"/>
            <a:ext cx="8855948" cy="5063693"/>
          </a:xfrm>
          <a:prstGeom prst="round2DiagRect">
            <a:avLst/>
          </a:prstGeom>
          <a:solidFill>
            <a:schemeClr val="bg1"/>
          </a:solidFill>
          <a:ln>
            <a:solidFill>
              <a:srgbClr val="A456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42EA4F69-3ADC-2C87-0235-76DFFF86DB03}"/>
              </a:ext>
            </a:extLst>
          </p:cNvPr>
          <p:cNvSpPr txBox="1"/>
          <p:nvPr/>
        </p:nvSpPr>
        <p:spPr>
          <a:xfrm>
            <a:off x="763908" y="1856782"/>
            <a:ext cx="8341676" cy="38369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400"/>
              </a:spcAft>
              <a:buFont typeface="Arial"/>
              <a:buChar char="•"/>
            </a:pPr>
            <a:r>
              <a:rPr lang="en-GB" sz="1400" b="1">
                <a:solidFill>
                  <a:srgbClr val="133554"/>
                </a:solidFill>
                <a:latin typeface="Poppins"/>
                <a:cs typeface="Poppins"/>
              </a:rPr>
              <a:t>Senior Sport England staff are buddied </a:t>
            </a:r>
            <a:r>
              <a:rPr lang="en-GB" sz="1400">
                <a:solidFill>
                  <a:srgbClr val="133554"/>
                </a:solidFill>
                <a:latin typeface="Poppins"/>
                <a:cs typeface="Poppins"/>
              </a:rPr>
              <a:t>up with a young person who supports them in making big decisions.</a:t>
            </a:r>
            <a:endParaRPr lang="en-GB" sz="1600" b="1">
              <a:solidFill>
                <a:srgbClr val="133554"/>
              </a:solidFill>
              <a:latin typeface="Poppins"/>
              <a:cs typeface="Poppins"/>
            </a:endParaRPr>
          </a:p>
          <a:p>
            <a:pPr marL="285750" indent="-285750">
              <a:spcBef>
                <a:spcPts val="400"/>
              </a:spcBef>
              <a:spcAft>
                <a:spcPts val="400"/>
              </a:spcAft>
              <a:buFont typeface="Arial"/>
              <a:buChar char="•"/>
            </a:pPr>
            <a:r>
              <a:rPr lang="en-GB" sz="1400" b="1">
                <a:solidFill>
                  <a:srgbClr val="133554"/>
                </a:solidFill>
                <a:latin typeface="Poppins"/>
                <a:ea typeface="+mn-lt"/>
                <a:cs typeface="Poppins"/>
              </a:rPr>
              <a:t>Local assemblies: </a:t>
            </a:r>
            <a:r>
              <a:rPr lang="en-GB" sz="1400">
                <a:solidFill>
                  <a:srgbClr val="133554"/>
                </a:solidFill>
                <a:latin typeface="Poppins"/>
                <a:ea typeface="+mn-lt"/>
                <a:cs typeface="Poppins"/>
              </a:rPr>
              <a:t>p</a:t>
            </a:r>
            <a:r>
              <a:rPr lang="en-GB" sz="1400">
                <a:solidFill>
                  <a:srgbClr val="133554"/>
                </a:solidFill>
                <a:latin typeface="Poppins"/>
                <a:ea typeface="+mn-lt"/>
                <a:cs typeface="+mn-lt"/>
              </a:rPr>
              <a:t>artner with schools and community centres to conduct workshops and assemblies where young people can voice their opinions on key Sport England decisions and build this into the regular organisational process.</a:t>
            </a:r>
            <a:endParaRPr lang="en-GB" sz="1400">
              <a:solidFill>
                <a:srgbClr val="133554"/>
              </a:solidFill>
              <a:latin typeface="Poppins"/>
              <a:ea typeface="+mn-lt"/>
              <a:cs typeface="Poppins"/>
            </a:endParaRPr>
          </a:p>
          <a:p>
            <a:pPr marL="285750" indent="-285750">
              <a:spcBef>
                <a:spcPts val="400"/>
              </a:spcBef>
              <a:spcAft>
                <a:spcPts val="400"/>
              </a:spcAft>
              <a:buFont typeface="Arial"/>
              <a:buChar char="•"/>
            </a:pPr>
            <a:r>
              <a:rPr lang="en-GB" sz="1400" b="1">
                <a:solidFill>
                  <a:srgbClr val="133554"/>
                </a:solidFill>
                <a:latin typeface="Poppins"/>
                <a:ea typeface="+mn-lt"/>
                <a:cs typeface="+mn-lt"/>
              </a:rPr>
              <a:t>Young people attend different events</a:t>
            </a:r>
            <a:r>
              <a:rPr lang="en-GB" sz="1400">
                <a:solidFill>
                  <a:srgbClr val="133554"/>
                </a:solidFill>
                <a:latin typeface="Poppins"/>
                <a:ea typeface="+mn-lt"/>
                <a:cs typeface="+mn-lt"/>
              </a:rPr>
              <a:t> where personal stories can be shared and amplified. Young people have an alumni mentor someone who has knowledge and understands how </a:t>
            </a:r>
            <a:r>
              <a:rPr lang="en-GB" sz="1400" b="1">
                <a:solidFill>
                  <a:srgbClr val="133554"/>
                </a:solidFill>
                <a:latin typeface="Poppins"/>
                <a:ea typeface="+mn-lt"/>
                <a:cs typeface="+mn-lt"/>
              </a:rPr>
              <a:t>to ensure voices are heard. </a:t>
            </a:r>
            <a:endParaRPr lang="en-GB" sz="1400" b="1">
              <a:solidFill>
                <a:srgbClr val="133554"/>
              </a:solidFill>
              <a:latin typeface="Poppins"/>
              <a:cs typeface="Poppins"/>
            </a:endParaRPr>
          </a:p>
          <a:p>
            <a:pPr marL="285750" indent="-285750">
              <a:spcBef>
                <a:spcPts val="400"/>
              </a:spcBef>
              <a:spcAft>
                <a:spcPts val="400"/>
              </a:spcAft>
              <a:buFont typeface="Arial"/>
              <a:buChar char="•"/>
            </a:pPr>
            <a:r>
              <a:rPr lang="en-GB" sz="1400">
                <a:solidFill>
                  <a:srgbClr val="133554"/>
                </a:solidFill>
                <a:latin typeface="Poppins"/>
                <a:ea typeface="+mn-lt"/>
                <a:cs typeface="+mn-lt"/>
              </a:rPr>
              <a:t>An </a:t>
            </a:r>
            <a:r>
              <a:rPr lang="en-GB" sz="1400">
                <a:solidFill>
                  <a:srgbClr val="133554"/>
                </a:solidFill>
                <a:latin typeface="Poppins SemiBold"/>
                <a:ea typeface="+mn-lt"/>
                <a:cs typeface="Poppins SemiBold"/>
              </a:rPr>
              <a:t>interactive platform </a:t>
            </a:r>
            <a:r>
              <a:rPr lang="en-GB" sz="1400">
                <a:solidFill>
                  <a:srgbClr val="133554"/>
                </a:solidFill>
                <a:latin typeface="Poppins"/>
                <a:ea typeface="+mn-lt"/>
                <a:cs typeface="+mn-lt"/>
              </a:rPr>
              <a:t>where young people can share ideas, vote on proposals and share their experiences. </a:t>
            </a:r>
            <a:endParaRPr lang="en-GB" sz="1400">
              <a:solidFill>
                <a:srgbClr val="133554"/>
              </a:solidFill>
              <a:latin typeface="Poppins"/>
              <a:cs typeface="Poppins"/>
            </a:endParaRPr>
          </a:p>
          <a:p>
            <a:pPr marL="285750" indent="-285750">
              <a:spcBef>
                <a:spcPts val="400"/>
              </a:spcBef>
              <a:spcAft>
                <a:spcPts val="400"/>
              </a:spcAft>
              <a:buFont typeface="Arial"/>
              <a:buChar char="•"/>
            </a:pPr>
            <a:r>
              <a:rPr lang="en-GB" sz="1400" b="1">
                <a:solidFill>
                  <a:srgbClr val="133554"/>
                </a:solidFill>
                <a:latin typeface="Poppins"/>
                <a:ea typeface="+mn-lt"/>
                <a:cs typeface="+mn-lt"/>
              </a:rPr>
              <a:t>A paid Sport England youth panel </a:t>
            </a:r>
            <a:r>
              <a:rPr lang="en-GB" sz="1400">
                <a:solidFill>
                  <a:srgbClr val="133554"/>
                </a:solidFill>
                <a:latin typeface="Poppins"/>
                <a:ea typeface="+mn-lt"/>
                <a:cs typeface="+mn-lt"/>
              </a:rPr>
              <a:t>that advise on decisions that will impact young people nationally. Young people could be nominated yearly by their local schools, clubs or groups.</a:t>
            </a:r>
            <a:endParaRPr lang="en-GB" sz="1400">
              <a:solidFill>
                <a:srgbClr val="133554"/>
              </a:solidFill>
              <a:latin typeface="Poppins"/>
              <a:cs typeface="Poppins"/>
            </a:endParaRPr>
          </a:p>
          <a:p>
            <a:pPr marL="285750" indent="-285750">
              <a:spcBef>
                <a:spcPts val="400"/>
              </a:spcBef>
              <a:spcAft>
                <a:spcPts val="400"/>
              </a:spcAft>
              <a:buFont typeface="Arial"/>
              <a:buChar char="•"/>
            </a:pPr>
            <a:r>
              <a:rPr lang="en-GB" sz="1400" b="1">
                <a:solidFill>
                  <a:srgbClr val="133554"/>
                </a:solidFill>
                <a:latin typeface="Poppins"/>
                <a:ea typeface="+mn-lt"/>
                <a:cs typeface="+mn-lt"/>
              </a:rPr>
              <a:t>Recruit young ambassadors </a:t>
            </a:r>
            <a:r>
              <a:rPr lang="en-GB" sz="1400">
                <a:solidFill>
                  <a:srgbClr val="133554"/>
                </a:solidFill>
                <a:latin typeface="Poppins"/>
                <a:ea typeface="+mn-lt"/>
                <a:cs typeface="+mn-lt"/>
              </a:rPr>
              <a:t>who are passionate about sports and physical activity to represent their peers and relay feedback to Sport England.</a:t>
            </a:r>
            <a:endParaRPr lang="en-GB" sz="1400">
              <a:solidFill>
                <a:srgbClr val="133554"/>
              </a:solidFill>
              <a:latin typeface="Poppins"/>
              <a:cs typeface="Poppins"/>
            </a:endParaRPr>
          </a:p>
        </p:txBody>
      </p:sp>
      <p:sp>
        <p:nvSpPr>
          <p:cNvPr id="34" name="Rectangle: Single Corner Rounded 33">
            <a:extLst>
              <a:ext uri="{FF2B5EF4-FFF2-40B4-BE49-F238E27FC236}">
                <a16:creationId xmlns:a16="http://schemas.microsoft.com/office/drawing/2014/main" id="{1DE2D9C3-DEBD-9309-BF41-4BEB5957F880}"/>
              </a:ext>
            </a:extLst>
          </p:cNvPr>
          <p:cNvSpPr/>
          <p:nvPr/>
        </p:nvSpPr>
        <p:spPr>
          <a:xfrm flipV="1">
            <a:off x="0" y="-1"/>
            <a:ext cx="3044136" cy="799475"/>
          </a:xfrm>
          <a:prstGeom prst="round1Rect">
            <a:avLst/>
          </a:prstGeom>
          <a:solidFill>
            <a:srgbClr val="A4569D"/>
          </a:solidFill>
          <a:ln>
            <a:solidFill>
              <a:srgbClr val="A4569D"/>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A4569D"/>
              </a:solidFill>
            </a:endParaRPr>
          </a:p>
        </p:txBody>
      </p:sp>
      <p:sp>
        <p:nvSpPr>
          <p:cNvPr id="36" name="TextBox 35">
            <a:extLst>
              <a:ext uri="{FF2B5EF4-FFF2-40B4-BE49-F238E27FC236}">
                <a16:creationId xmlns:a16="http://schemas.microsoft.com/office/drawing/2014/main" id="{121B35CE-D9C0-2DC1-07AE-C005F13C6503}"/>
              </a:ext>
            </a:extLst>
          </p:cNvPr>
          <p:cNvSpPr txBox="1"/>
          <p:nvPr/>
        </p:nvSpPr>
        <p:spPr>
          <a:xfrm>
            <a:off x="227351" y="202367"/>
            <a:ext cx="436713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bg1"/>
                </a:solidFill>
                <a:latin typeface="Poppins SemiBold"/>
              </a:rPr>
              <a:t>Some ideas</a:t>
            </a:r>
            <a:endParaRPr lang="en-US">
              <a:solidFill>
                <a:schemeClr val="bg1"/>
              </a:solidFill>
            </a:endParaRPr>
          </a:p>
        </p:txBody>
      </p:sp>
      <p:pic>
        <p:nvPicPr>
          <p:cNvPr id="2" name="Graphic 1" descr="Lightbulb with solid fill">
            <a:extLst>
              <a:ext uri="{FF2B5EF4-FFF2-40B4-BE49-F238E27FC236}">
                <a16:creationId xmlns:a16="http://schemas.microsoft.com/office/drawing/2014/main" id="{0DF0EA4C-A740-AE65-9958-8E2E0C46F1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31606" y="164708"/>
            <a:ext cx="492810" cy="472608"/>
          </a:xfrm>
          <a:prstGeom prst="rect">
            <a:avLst/>
          </a:prstGeom>
        </p:spPr>
      </p:pic>
    </p:spTree>
    <p:extLst>
      <p:ext uri="{BB962C8B-B14F-4D97-AF65-F5344CB8AC3E}">
        <p14:creationId xmlns:p14="http://schemas.microsoft.com/office/powerpoint/2010/main" val="1206098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4569D"/>
        </a:solid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A9B97567-8026-48E8-0910-AC889CD69534}"/>
              </a:ext>
            </a:extLst>
          </p:cNvPr>
          <p:cNvGrpSpPr/>
          <p:nvPr/>
        </p:nvGrpSpPr>
        <p:grpSpPr>
          <a:xfrm>
            <a:off x="339562" y="1144029"/>
            <a:ext cx="9245166" cy="5371345"/>
            <a:chOff x="339562" y="407012"/>
            <a:chExt cx="9245166" cy="5995935"/>
          </a:xfrm>
        </p:grpSpPr>
        <p:grpSp>
          <p:nvGrpSpPr>
            <p:cNvPr id="19" name="Group 18">
              <a:extLst>
                <a:ext uri="{FF2B5EF4-FFF2-40B4-BE49-F238E27FC236}">
                  <a16:creationId xmlns:a16="http://schemas.microsoft.com/office/drawing/2014/main" id="{0DEEB5E5-1E97-3408-3A6A-802768BB40E8}"/>
                </a:ext>
              </a:extLst>
            </p:cNvPr>
            <p:cNvGrpSpPr/>
            <p:nvPr/>
          </p:nvGrpSpPr>
          <p:grpSpPr>
            <a:xfrm flipH="1">
              <a:off x="339562" y="407013"/>
              <a:ext cx="4472298" cy="2872208"/>
              <a:chOff x="216895" y="1056586"/>
              <a:chExt cx="2980448" cy="2011050"/>
            </a:xfrm>
          </p:grpSpPr>
          <p:sp>
            <p:nvSpPr>
              <p:cNvPr id="17" name="Rectangle: Diagonal Corners Rounded 16">
                <a:extLst>
                  <a:ext uri="{FF2B5EF4-FFF2-40B4-BE49-F238E27FC236}">
                    <a16:creationId xmlns:a16="http://schemas.microsoft.com/office/drawing/2014/main" id="{0284E9DA-09CE-E0F0-8DD9-D48013102049}"/>
                  </a:ext>
                </a:extLst>
              </p:cNvPr>
              <p:cNvSpPr/>
              <p:nvPr/>
            </p:nvSpPr>
            <p:spPr>
              <a:xfrm>
                <a:off x="216895" y="1092451"/>
                <a:ext cx="2904019" cy="1975185"/>
              </a:xfrm>
              <a:prstGeom prst="round2DiagRect">
                <a:avLst/>
              </a:prstGeom>
              <a:solidFill>
                <a:srgbClr val="102C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Diagonal Corners Rounded 17">
                <a:extLst>
                  <a:ext uri="{FF2B5EF4-FFF2-40B4-BE49-F238E27FC236}">
                    <a16:creationId xmlns:a16="http://schemas.microsoft.com/office/drawing/2014/main" id="{74D2D047-DFCF-96F8-87F4-4CB949E5C9DB}"/>
                  </a:ext>
                </a:extLst>
              </p:cNvPr>
              <p:cNvSpPr/>
              <p:nvPr/>
            </p:nvSpPr>
            <p:spPr>
              <a:xfrm>
                <a:off x="307164" y="1056586"/>
                <a:ext cx="2890179" cy="1908293"/>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AFCE7FB3-09A2-F28E-571A-9D59C5E3DB25}"/>
                </a:ext>
              </a:extLst>
            </p:cNvPr>
            <p:cNvGrpSpPr/>
            <p:nvPr/>
          </p:nvGrpSpPr>
          <p:grpSpPr>
            <a:xfrm flipH="1">
              <a:off x="5084078" y="407012"/>
              <a:ext cx="4472298" cy="2872208"/>
              <a:chOff x="216895" y="1056586"/>
              <a:chExt cx="2980448" cy="2011050"/>
            </a:xfrm>
          </p:grpSpPr>
          <p:sp>
            <p:nvSpPr>
              <p:cNvPr id="21" name="Rectangle: Diagonal Corners Rounded 20">
                <a:extLst>
                  <a:ext uri="{FF2B5EF4-FFF2-40B4-BE49-F238E27FC236}">
                    <a16:creationId xmlns:a16="http://schemas.microsoft.com/office/drawing/2014/main" id="{F3194865-FEE8-3FF8-4DC4-E3B0AA75AAEF}"/>
                  </a:ext>
                </a:extLst>
              </p:cNvPr>
              <p:cNvSpPr/>
              <p:nvPr/>
            </p:nvSpPr>
            <p:spPr>
              <a:xfrm>
                <a:off x="216895" y="1092451"/>
                <a:ext cx="2904019" cy="1975185"/>
              </a:xfrm>
              <a:prstGeom prst="round2DiagRect">
                <a:avLst/>
              </a:prstGeom>
              <a:solidFill>
                <a:srgbClr val="102C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Diagonal Corners Rounded 21">
                <a:extLst>
                  <a:ext uri="{FF2B5EF4-FFF2-40B4-BE49-F238E27FC236}">
                    <a16:creationId xmlns:a16="http://schemas.microsoft.com/office/drawing/2014/main" id="{DDAF2E58-7015-BFB7-87CE-5E04D8095B68}"/>
                  </a:ext>
                </a:extLst>
              </p:cNvPr>
              <p:cNvSpPr/>
              <p:nvPr/>
            </p:nvSpPr>
            <p:spPr>
              <a:xfrm>
                <a:off x="307164" y="1056586"/>
                <a:ext cx="2890179" cy="1908293"/>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984FFA-04AD-B977-314A-E5698195C702}"/>
                </a:ext>
              </a:extLst>
            </p:cNvPr>
            <p:cNvGrpSpPr/>
            <p:nvPr/>
          </p:nvGrpSpPr>
          <p:grpSpPr>
            <a:xfrm flipH="1">
              <a:off x="367915" y="3530739"/>
              <a:ext cx="4472298" cy="2872208"/>
              <a:chOff x="216895" y="1056586"/>
              <a:chExt cx="2980448" cy="2011050"/>
            </a:xfrm>
          </p:grpSpPr>
          <p:sp>
            <p:nvSpPr>
              <p:cNvPr id="25" name="Rectangle: Diagonal Corners Rounded 24">
                <a:extLst>
                  <a:ext uri="{FF2B5EF4-FFF2-40B4-BE49-F238E27FC236}">
                    <a16:creationId xmlns:a16="http://schemas.microsoft.com/office/drawing/2014/main" id="{2638402A-EE4B-F947-5C0C-B540E0101DF6}"/>
                  </a:ext>
                </a:extLst>
              </p:cNvPr>
              <p:cNvSpPr/>
              <p:nvPr/>
            </p:nvSpPr>
            <p:spPr>
              <a:xfrm>
                <a:off x="216895" y="1092451"/>
                <a:ext cx="2904019" cy="1975185"/>
              </a:xfrm>
              <a:prstGeom prst="round2DiagRect">
                <a:avLst/>
              </a:prstGeom>
              <a:solidFill>
                <a:srgbClr val="102C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Diagonal Corners Rounded 25">
                <a:extLst>
                  <a:ext uri="{FF2B5EF4-FFF2-40B4-BE49-F238E27FC236}">
                    <a16:creationId xmlns:a16="http://schemas.microsoft.com/office/drawing/2014/main" id="{35997C45-E9E8-1066-3296-757A002EFEEC}"/>
                  </a:ext>
                </a:extLst>
              </p:cNvPr>
              <p:cNvSpPr/>
              <p:nvPr/>
            </p:nvSpPr>
            <p:spPr>
              <a:xfrm>
                <a:off x="307164" y="1056586"/>
                <a:ext cx="2890179" cy="1908293"/>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B8642089-2678-C2E1-8FCB-C4CC67904C9C}"/>
                </a:ext>
              </a:extLst>
            </p:cNvPr>
            <p:cNvGrpSpPr/>
            <p:nvPr/>
          </p:nvGrpSpPr>
          <p:grpSpPr>
            <a:xfrm flipH="1">
              <a:off x="5112430" y="3530738"/>
              <a:ext cx="4472298" cy="2872208"/>
              <a:chOff x="216895" y="1056586"/>
              <a:chExt cx="2980448" cy="2011050"/>
            </a:xfrm>
          </p:grpSpPr>
          <p:sp>
            <p:nvSpPr>
              <p:cNvPr id="29" name="Rectangle: Diagonal Corners Rounded 28">
                <a:extLst>
                  <a:ext uri="{FF2B5EF4-FFF2-40B4-BE49-F238E27FC236}">
                    <a16:creationId xmlns:a16="http://schemas.microsoft.com/office/drawing/2014/main" id="{08219327-0548-B062-D342-1C184ED728D2}"/>
                  </a:ext>
                </a:extLst>
              </p:cNvPr>
              <p:cNvSpPr/>
              <p:nvPr/>
            </p:nvSpPr>
            <p:spPr>
              <a:xfrm>
                <a:off x="216895" y="1092451"/>
                <a:ext cx="2904019" cy="1975185"/>
              </a:xfrm>
              <a:prstGeom prst="round2DiagRect">
                <a:avLst/>
              </a:prstGeom>
              <a:solidFill>
                <a:srgbClr val="102C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Diagonal Corners Rounded 29">
                <a:extLst>
                  <a:ext uri="{FF2B5EF4-FFF2-40B4-BE49-F238E27FC236}">
                    <a16:creationId xmlns:a16="http://schemas.microsoft.com/office/drawing/2014/main" id="{A0DE5205-AC83-4489-4F91-DEEE304AF3AA}"/>
                  </a:ext>
                </a:extLst>
              </p:cNvPr>
              <p:cNvSpPr/>
              <p:nvPr/>
            </p:nvSpPr>
            <p:spPr>
              <a:xfrm>
                <a:off x="307164" y="1056586"/>
                <a:ext cx="2890179" cy="1908293"/>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3" name="TextBox 32">
            <a:extLst>
              <a:ext uri="{FF2B5EF4-FFF2-40B4-BE49-F238E27FC236}">
                <a16:creationId xmlns:a16="http://schemas.microsoft.com/office/drawing/2014/main" id="{42EA4F69-3ADC-2C87-0235-76DFFF86DB03}"/>
              </a:ext>
            </a:extLst>
          </p:cNvPr>
          <p:cNvSpPr txBox="1"/>
          <p:nvPr/>
        </p:nvSpPr>
        <p:spPr>
          <a:xfrm>
            <a:off x="559934" y="1273795"/>
            <a:ext cx="4052908" cy="21852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GB" b="1">
                <a:solidFill>
                  <a:srgbClr val="102C47"/>
                </a:solidFill>
                <a:latin typeface="Poppins"/>
                <a:cs typeface="Poppins"/>
              </a:rPr>
              <a:t>Must </a:t>
            </a:r>
            <a:endParaRPr lang="en-US">
              <a:solidFill>
                <a:srgbClr val="102C47"/>
              </a:solidFill>
            </a:endParaRPr>
          </a:p>
          <a:p>
            <a:pPr>
              <a:spcAft>
                <a:spcPts val="600"/>
              </a:spcAft>
            </a:pPr>
            <a:r>
              <a:rPr lang="en-GB" sz="1400" b="1">
                <a:solidFill>
                  <a:srgbClr val="102C47"/>
                </a:solidFill>
                <a:latin typeface="Poppins"/>
                <a:ea typeface="+mn-lt"/>
                <a:cs typeface="Poppins"/>
              </a:rPr>
              <a:t>Prioritise the 5 design principles and:</a:t>
            </a:r>
            <a:endParaRPr lang="en-GB" sz="1400" b="1">
              <a:solidFill>
                <a:srgbClr val="102C47"/>
              </a:solidFill>
              <a:latin typeface="Aptos" panose="020B0004020202020204"/>
              <a:ea typeface="+mn-lt"/>
              <a:cs typeface="Poppins"/>
            </a:endParaRPr>
          </a:p>
          <a:p>
            <a:pPr marL="171450" indent="-171450">
              <a:spcAft>
                <a:spcPts val="600"/>
              </a:spcAft>
              <a:buFont typeface="Arial"/>
              <a:buChar char="•"/>
            </a:pPr>
            <a:r>
              <a:rPr lang="en-GB" sz="1200">
                <a:solidFill>
                  <a:srgbClr val="102C47"/>
                </a:solidFill>
                <a:latin typeface="Poppins"/>
                <a:ea typeface="+mn-lt"/>
                <a:cs typeface="Poppins"/>
              </a:rPr>
              <a:t>Consider how young people's ideas can </a:t>
            </a:r>
            <a:r>
              <a:rPr lang="en-GB" sz="1200" b="1">
                <a:solidFill>
                  <a:srgbClr val="102C47"/>
                </a:solidFill>
                <a:latin typeface="Poppins"/>
                <a:ea typeface="+mn-lt"/>
                <a:cs typeface="Poppins"/>
              </a:rPr>
              <a:t>be acted on, not just heard</a:t>
            </a:r>
          </a:p>
          <a:p>
            <a:pPr marL="171450" indent="-171450">
              <a:spcAft>
                <a:spcPts val="600"/>
              </a:spcAft>
              <a:buFont typeface="Arial"/>
              <a:buChar char="•"/>
            </a:pPr>
            <a:r>
              <a:rPr lang="en-GB" sz="1200" b="1">
                <a:solidFill>
                  <a:srgbClr val="102C47"/>
                </a:solidFill>
                <a:latin typeface="Poppins"/>
                <a:ea typeface="+mn-lt"/>
                <a:cs typeface="Poppins"/>
              </a:rPr>
              <a:t>Make space</a:t>
            </a:r>
            <a:r>
              <a:rPr lang="en-GB" sz="1200">
                <a:solidFill>
                  <a:srgbClr val="102C47"/>
                </a:solidFill>
                <a:latin typeface="Poppins"/>
                <a:ea typeface="+mn-lt"/>
                <a:cs typeface="Poppins"/>
              </a:rPr>
              <a:t> for young people whose voices may be heard less</a:t>
            </a:r>
          </a:p>
          <a:p>
            <a:pPr marL="171450" indent="-171450">
              <a:spcAft>
                <a:spcPts val="600"/>
              </a:spcAft>
              <a:buFont typeface="Arial"/>
              <a:buChar char="•"/>
            </a:pPr>
            <a:r>
              <a:rPr lang="en-GB" sz="1200" b="1">
                <a:solidFill>
                  <a:srgbClr val="102C47"/>
                </a:solidFill>
                <a:latin typeface="Poppins"/>
                <a:ea typeface="+mn-lt"/>
                <a:cs typeface="Poppins"/>
              </a:rPr>
              <a:t>Consider</a:t>
            </a:r>
            <a:r>
              <a:rPr lang="en-GB" sz="1200" b="1">
                <a:solidFill>
                  <a:srgbClr val="102C47"/>
                </a:solidFill>
                <a:latin typeface="Poppins"/>
                <a:cs typeface="Poppins"/>
              </a:rPr>
              <a:t> the needs of Sport England staff </a:t>
            </a:r>
            <a:r>
              <a:rPr lang="en-GB" sz="1200">
                <a:solidFill>
                  <a:srgbClr val="102C47"/>
                </a:solidFill>
                <a:latin typeface="Poppins"/>
                <a:cs typeface="Poppins"/>
              </a:rPr>
              <a:t>– what do they need to be able to do this effectively?</a:t>
            </a:r>
          </a:p>
        </p:txBody>
      </p:sp>
      <p:sp>
        <p:nvSpPr>
          <p:cNvPr id="41" name="TextBox 40">
            <a:extLst>
              <a:ext uri="{FF2B5EF4-FFF2-40B4-BE49-F238E27FC236}">
                <a16:creationId xmlns:a16="http://schemas.microsoft.com/office/drawing/2014/main" id="{78F68FB6-519A-6389-275F-2DB922F4F833}"/>
              </a:ext>
            </a:extLst>
          </p:cNvPr>
          <p:cNvSpPr txBox="1"/>
          <p:nvPr/>
        </p:nvSpPr>
        <p:spPr>
          <a:xfrm>
            <a:off x="5294327" y="1272976"/>
            <a:ext cx="4052908" cy="18928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GB" b="1">
                <a:solidFill>
                  <a:srgbClr val="102C47"/>
                </a:solidFill>
                <a:latin typeface="Poppins"/>
                <a:cs typeface="Poppins"/>
              </a:rPr>
              <a:t>Should</a:t>
            </a:r>
            <a:endParaRPr lang="en-GB" sz="1200">
              <a:solidFill>
                <a:srgbClr val="102C47"/>
              </a:solidFill>
              <a:latin typeface="Poppins"/>
              <a:cs typeface="Poppins"/>
            </a:endParaRPr>
          </a:p>
          <a:p>
            <a:pPr marL="171450" indent="-171450">
              <a:spcAft>
                <a:spcPts val="600"/>
              </a:spcAft>
              <a:buFont typeface="Arial"/>
              <a:buChar char="•"/>
            </a:pPr>
            <a:r>
              <a:rPr lang="en-GB" sz="1200" b="1">
                <a:solidFill>
                  <a:srgbClr val="102C47"/>
                </a:solidFill>
                <a:latin typeface="Poppins"/>
                <a:cs typeface="Poppins"/>
              </a:rPr>
              <a:t>Promote</a:t>
            </a:r>
            <a:r>
              <a:rPr lang="en-GB" sz="1200" b="1">
                <a:solidFill>
                  <a:srgbClr val="102C47"/>
                </a:solidFill>
                <a:latin typeface="Poppins"/>
                <a:ea typeface="+mn-lt"/>
                <a:cs typeface="Poppins"/>
              </a:rPr>
              <a:t> peer to peer support</a:t>
            </a:r>
            <a:r>
              <a:rPr lang="en-GB" sz="1200">
                <a:solidFill>
                  <a:srgbClr val="102C47"/>
                </a:solidFill>
                <a:latin typeface="Poppins"/>
                <a:ea typeface="+mn-lt"/>
                <a:cs typeface="Poppins"/>
              </a:rPr>
              <a:t> and connection amongst young people.</a:t>
            </a:r>
            <a:endParaRPr lang="en-GB" sz="1200">
              <a:solidFill>
                <a:srgbClr val="102C47"/>
              </a:solidFill>
              <a:latin typeface="Poppins"/>
              <a:cs typeface="Poppins"/>
            </a:endParaRPr>
          </a:p>
          <a:p>
            <a:pPr marL="171450" indent="-171450">
              <a:spcAft>
                <a:spcPts val="600"/>
              </a:spcAft>
              <a:buFont typeface="Arial"/>
              <a:buChar char="•"/>
            </a:pPr>
            <a:r>
              <a:rPr lang="en-GB" sz="1200">
                <a:solidFill>
                  <a:srgbClr val="102C47"/>
                </a:solidFill>
                <a:latin typeface="Poppins"/>
                <a:cs typeface="Poppins"/>
              </a:rPr>
              <a:t>Have confident and competent </a:t>
            </a:r>
            <a:r>
              <a:rPr lang="en-GB" sz="1200" b="1">
                <a:solidFill>
                  <a:srgbClr val="102C47"/>
                </a:solidFill>
                <a:latin typeface="Poppins"/>
                <a:cs typeface="Poppins"/>
              </a:rPr>
              <a:t>adults on hand </a:t>
            </a:r>
            <a:r>
              <a:rPr lang="en-GB" sz="1200">
                <a:solidFill>
                  <a:srgbClr val="102C47"/>
                </a:solidFill>
                <a:latin typeface="Poppins"/>
                <a:cs typeface="Poppins"/>
              </a:rPr>
              <a:t>to facilitate, support and encourage young people</a:t>
            </a:r>
            <a:endParaRPr lang="en-GB">
              <a:solidFill>
                <a:srgbClr val="102C47"/>
              </a:solidFill>
              <a:latin typeface="Aptos" panose="020B0004020202020204"/>
              <a:cs typeface="Poppins"/>
            </a:endParaRPr>
          </a:p>
          <a:p>
            <a:pPr marL="171450" indent="-171450">
              <a:spcAft>
                <a:spcPts val="600"/>
              </a:spcAft>
              <a:buFont typeface="Arial"/>
              <a:buChar char="•"/>
            </a:pPr>
            <a:r>
              <a:rPr lang="en-GB" sz="1200" b="1">
                <a:solidFill>
                  <a:srgbClr val="102C47"/>
                </a:solidFill>
                <a:latin typeface="Poppins"/>
                <a:cs typeface="Poppins"/>
              </a:rPr>
              <a:t>Include a personalised mechanism</a:t>
            </a:r>
            <a:r>
              <a:rPr lang="en-GB" sz="1200">
                <a:solidFill>
                  <a:srgbClr val="102C47"/>
                </a:solidFill>
                <a:latin typeface="Poppins"/>
                <a:cs typeface="Poppins"/>
              </a:rPr>
              <a:t> for thanking young people</a:t>
            </a:r>
            <a:endParaRPr lang="en-GB">
              <a:solidFill>
                <a:srgbClr val="102C47"/>
              </a:solidFill>
            </a:endParaRPr>
          </a:p>
        </p:txBody>
      </p:sp>
      <p:sp>
        <p:nvSpPr>
          <p:cNvPr id="42" name="TextBox 41">
            <a:extLst>
              <a:ext uri="{FF2B5EF4-FFF2-40B4-BE49-F238E27FC236}">
                <a16:creationId xmlns:a16="http://schemas.microsoft.com/office/drawing/2014/main" id="{3A4C1284-0107-9D49-F02D-D83ACE82DC19}"/>
              </a:ext>
            </a:extLst>
          </p:cNvPr>
          <p:cNvSpPr txBox="1"/>
          <p:nvPr/>
        </p:nvSpPr>
        <p:spPr>
          <a:xfrm>
            <a:off x="559130" y="4207759"/>
            <a:ext cx="3879539" cy="14209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400"/>
              </a:spcAft>
            </a:pPr>
            <a:r>
              <a:rPr lang="en-GB" b="1">
                <a:solidFill>
                  <a:srgbClr val="102C47"/>
                </a:solidFill>
                <a:latin typeface="Poppins"/>
                <a:cs typeface="Poppins"/>
              </a:rPr>
              <a:t>Could</a:t>
            </a:r>
            <a:endParaRPr lang="en-US">
              <a:solidFill>
                <a:srgbClr val="102C47"/>
              </a:solidFill>
              <a:latin typeface="Aptos" panose="020B0004020202020204"/>
              <a:cs typeface="Poppins"/>
            </a:endParaRPr>
          </a:p>
          <a:p>
            <a:pPr marL="171450" indent="-171450">
              <a:spcAft>
                <a:spcPts val="600"/>
              </a:spcAft>
              <a:buFont typeface="Arial"/>
              <a:buChar char="•"/>
            </a:pPr>
            <a:r>
              <a:rPr lang="en-GB" sz="1200" b="1">
                <a:solidFill>
                  <a:srgbClr val="102C47"/>
                </a:solidFill>
                <a:latin typeface="Poppins"/>
                <a:cs typeface="Poppins"/>
              </a:rPr>
              <a:t>Provide young people with development opportunities </a:t>
            </a:r>
            <a:r>
              <a:rPr lang="en-GB" sz="1200">
                <a:solidFill>
                  <a:srgbClr val="102C47"/>
                </a:solidFill>
                <a:latin typeface="Poppins"/>
                <a:cs typeface="Poppins"/>
              </a:rPr>
              <a:t>e.g. training </a:t>
            </a:r>
            <a:endParaRPr lang="en-US">
              <a:solidFill>
                <a:srgbClr val="102C47"/>
              </a:solidFill>
              <a:latin typeface="Aptos" panose="020B0004020202020204"/>
              <a:cs typeface="Poppins"/>
            </a:endParaRPr>
          </a:p>
          <a:p>
            <a:pPr marL="171450" indent="-171450">
              <a:spcAft>
                <a:spcPts val="600"/>
              </a:spcAft>
              <a:buFont typeface="Arial"/>
              <a:buChar char="•"/>
            </a:pPr>
            <a:r>
              <a:rPr lang="en-GB" sz="1200" b="1">
                <a:solidFill>
                  <a:srgbClr val="102C47"/>
                </a:solidFill>
                <a:latin typeface="Poppins"/>
                <a:cs typeface="Poppins"/>
              </a:rPr>
              <a:t>Provide training for Sport England staff </a:t>
            </a:r>
            <a:r>
              <a:rPr lang="en-GB" sz="1200">
                <a:solidFill>
                  <a:srgbClr val="102C47"/>
                </a:solidFill>
                <a:latin typeface="Poppins"/>
                <a:cs typeface="Poppins"/>
              </a:rPr>
              <a:t>so that they can listen and act on young people's views.</a:t>
            </a:r>
            <a:endParaRPr lang="en-US">
              <a:solidFill>
                <a:srgbClr val="102C47"/>
              </a:solidFill>
              <a:latin typeface="Aptos" panose="020B0004020202020204"/>
              <a:cs typeface="Poppins"/>
            </a:endParaRPr>
          </a:p>
        </p:txBody>
      </p:sp>
      <p:sp>
        <p:nvSpPr>
          <p:cNvPr id="43" name="TextBox 42">
            <a:extLst>
              <a:ext uri="{FF2B5EF4-FFF2-40B4-BE49-F238E27FC236}">
                <a16:creationId xmlns:a16="http://schemas.microsoft.com/office/drawing/2014/main" id="{0A0DF1C7-12D0-E54B-F099-EFFE94D3C087}"/>
              </a:ext>
            </a:extLst>
          </p:cNvPr>
          <p:cNvSpPr txBox="1"/>
          <p:nvPr/>
        </p:nvSpPr>
        <p:spPr>
          <a:xfrm>
            <a:off x="5293523" y="4207758"/>
            <a:ext cx="4042601" cy="10515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400"/>
              </a:spcAft>
            </a:pPr>
            <a:r>
              <a:rPr lang="en-GB" b="1">
                <a:solidFill>
                  <a:srgbClr val="102C47"/>
                </a:solidFill>
                <a:latin typeface="Poppins"/>
                <a:cs typeface="Poppins"/>
              </a:rPr>
              <a:t>Won't</a:t>
            </a:r>
            <a:endParaRPr lang="en-US">
              <a:solidFill>
                <a:srgbClr val="102C47"/>
              </a:solidFill>
              <a:latin typeface="Poppins"/>
              <a:cs typeface="Poppins"/>
            </a:endParaRPr>
          </a:p>
          <a:p>
            <a:pPr marL="171450" indent="-171450">
              <a:spcAft>
                <a:spcPts val="600"/>
              </a:spcAft>
              <a:buFont typeface="Arial"/>
              <a:buChar char="•"/>
            </a:pPr>
            <a:r>
              <a:rPr lang="en-GB" sz="1200" b="1">
                <a:solidFill>
                  <a:srgbClr val="102C47"/>
                </a:solidFill>
                <a:latin typeface="Poppins"/>
                <a:cs typeface="Poppins"/>
              </a:rPr>
              <a:t>Have unlimited funds</a:t>
            </a:r>
            <a:r>
              <a:rPr lang="en-GB" sz="1200">
                <a:solidFill>
                  <a:srgbClr val="102C47"/>
                </a:solidFill>
                <a:latin typeface="Poppins"/>
                <a:cs typeface="Poppins"/>
              </a:rPr>
              <a:t> to do this. </a:t>
            </a:r>
            <a:endParaRPr lang="en-US">
              <a:solidFill>
                <a:srgbClr val="102C47"/>
              </a:solidFill>
              <a:latin typeface="Poppins"/>
              <a:cs typeface="Poppins"/>
            </a:endParaRPr>
          </a:p>
          <a:p>
            <a:pPr marL="171450" indent="-171450">
              <a:spcAft>
                <a:spcPts val="600"/>
              </a:spcAft>
              <a:buFont typeface="Arial"/>
              <a:buChar char="•"/>
            </a:pPr>
            <a:r>
              <a:rPr lang="en-GB" sz="1200" b="1">
                <a:solidFill>
                  <a:srgbClr val="102C47"/>
                </a:solidFill>
                <a:latin typeface="Poppins"/>
                <a:cs typeface="Poppins"/>
              </a:rPr>
              <a:t>Make decisions without any input from Sport England </a:t>
            </a:r>
            <a:r>
              <a:rPr lang="en-GB" sz="1200">
                <a:solidFill>
                  <a:srgbClr val="102C47"/>
                </a:solidFill>
                <a:latin typeface="Poppins"/>
                <a:cs typeface="Poppins"/>
              </a:rPr>
              <a:t>staff and decision makers. </a:t>
            </a:r>
            <a:endParaRPr lang="en-US">
              <a:solidFill>
                <a:srgbClr val="102C47"/>
              </a:solidFill>
              <a:latin typeface="Poppins"/>
              <a:cs typeface="Poppins"/>
            </a:endParaRPr>
          </a:p>
        </p:txBody>
      </p:sp>
      <p:sp>
        <p:nvSpPr>
          <p:cNvPr id="46" name="TextBox 45">
            <a:extLst>
              <a:ext uri="{FF2B5EF4-FFF2-40B4-BE49-F238E27FC236}">
                <a16:creationId xmlns:a16="http://schemas.microsoft.com/office/drawing/2014/main" id="{9E550903-DDED-D493-779B-F70C02CE75CA}"/>
              </a:ext>
            </a:extLst>
          </p:cNvPr>
          <p:cNvSpPr txBox="1"/>
          <p:nvPr/>
        </p:nvSpPr>
        <p:spPr>
          <a:xfrm>
            <a:off x="227351" y="202367"/>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bg1"/>
                </a:solidFill>
                <a:latin typeface="Poppins SemiBold"/>
              </a:rPr>
              <a:t>Your idea</a:t>
            </a:r>
            <a:endParaRPr lang="en-US" sz="2400">
              <a:solidFill>
                <a:schemeClr val="bg1"/>
              </a:solidFill>
            </a:endParaRPr>
          </a:p>
        </p:txBody>
      </p:sp>
      <p:pic>
        <p:nvPicPr>
          <p:cNvPr id="5" name="Graphic 4" descr="Lightbulb with solid fill">
            <a:extLst>
              <a:ext uri="{FF2B5EF4-FFF2-40B4-BE49-F238E27FC236}">
                <a16:creationId xmlns:a16="http://schemas.microsoft.com/office/drawing/2014/main" id="{B51567F9-9633-18C9-62A1-39F0CAA660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5044" y="193706"/>
            <a:ext cx="492810" cy="472608"/>
          </a:xfrm>
          <a:prstGeom prst="rect">
            <a:avLst/>
          </a:prstGeom>
        </p:spPr>
      </p:pic>
    </p:spTree>
    <p:extLst>
      <p:ext uri="{BB962C8B-B14F-4D97-AF65-F5344CB8AC3E}">
        <p14:creationId xmlns:p14="http://schemas.microsoft.com/office/powerpoint/2010/main" val="3853225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Google Shape;152;g2ca78fb4ae3_0_315">
            <a:extLst>
              <a:ext uri="{FF2B5EF4-FFF2-40B4-BE49-F238E27FC236}">
                <a16:creationId xmlns:a16="http://schemas.microsoft.com/office/drawing/2014/main" id="{854D43A3-0A61-2A59-EB2D-1A3860C56878}"/>
              </a:ext>
            </a:extLst>
          </p:cNvPr>
          <p:cNvSpPr txBox="1"/>
          <p:nvPr/>
        </p:nvSpPr>
        <p:spPr>
          <a:xfrm>
            <a:off x="309689" y="267565"/>
            <a:ext cx="4038627" cy="1661963"/>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4800" b="1">
                <a:solidFill>
                  <a:srgbClr val="102C47"/>
                </a:solidFill>
                <a:latin typeface="Poppins"/>
                <a:cs typeface="Poppins"/>
              </a:rPr>
              <a:t>5 Questions </a:t>
            </a:r>
            <a:r>
              <a:rPr lang="en-GB" sz="2400" b="1">
                <a:solidFill>
                  <a:srgbClr val="102C47"/>
                </a:solidFill>
                <a:latin typeface="Poppins"/>
                <a:cs typeface="Poppins"/>
              </a:rPr>
              <a:t>we'd love you to consider...</a:t>
            </a:r>
          </a:p>
        </p:txBody>
      </p:sp>
      <p:sp>
        <p:nvSpPr>
          <p:cNvPr id="5" name="Rectangle: Single Corner Rounded 4">
            <a:extLst>
              <a:ext uri="{FF2B5EF4-FFF2-40B4-BE49-F238E27FC236}">
                <a16:creationId xmlns:a16="http://schemas.microsoft.com/office/drawing/2014/main" id="{6B0A15A4-98D7-7292-243F-5361689F9038}"/>
              </a:ext>
            </a:extLst>
          </p:cNvPr>
          <p:cNvSpPr/>
          <p:nvPr/>
        </p:nvSpPr>
        <p:spPr>
          <a:xfrm flipH="1">
            <a:off x="4491588" y="374604"/>
            <a:ext cx="5415612" cy="1078887"/>
          </a:xfrm>
          <a:prstGeom prst="round1Rect">
            <a:avLst/>
          </a:prstGeom>
          <a:solidFill>
            <a:srgbClr val="A456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Single Corner Rounded 5">
            <a:extLst>
              <a:ext uri="{FF2B5EF4-FFF2-40B4-BE49-F238E27FC236}">
                <a16:creationId xmlns:a16="http://schemas.microsoft.com/office/drawing/2014/main" id="{5742D465-7ED1-4919-5B93-29DB0562129B}"/>
              </a:ext>
            </a:extLst>
          </p:cNvPr>
          <p:cNvSpPr/>
          <p:nvPr/>
        </p:nvSpPr>
        <p:spPr>
          <a:xfrm flipH="1">
            <a:off x="4491588" y="1631813"/>
            <a:ext cx="5415612" cy="1078887"/>
          </a:xfrm>
          <a:prstGeom prst="round1Rect">
            <a:avLst/>
          </a:prstGeom>
          <a:solidFill>
            <a:srgbClr val="A456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Single Corner Rounded 6">
            <a:extLst>
              <a:ext uri="{FF2B5EF4-FFF2-40B4-BE49-F238E27FC236}">
                <a16:creationId xmlns:a16="http://schemas.microsoft.com/office/drawing/2014/main" id="{798ED8B5-15E8-1951-77E2-EBBAD1BBE545}"/>
              </a:ext>
            </a:extLst>
          </p:cNvPr>
          <p:cNvSpPr/>
          <p:nvPr/>
        </p:nvSpPr>
        <p:spPr>
          <a:xfrm flipH="1">
            <a:off x="4497070" y="2889022"/>
            <a:ext cx="5415612" cy="1078887"/>
          </a:xfrm>
          <a:prstGeom prst="round1Rect">
            <a:avLst/>
          </a:prstGeom>
          <a:solidFill>
            <a:srgbClr val="A456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Single Corner Rounded 7">
            <a:extLst>
              <a:ext uri="{FF2B5EF4-FFF2-40B4-BE49-F238E27FC236}">
                <a16:creationId xmlns:a16="http://schemas.microsoft.com/office/drawing/2014/main" id="{76092497-A6A2-737E-6B4C-97694A0E2E60}"/>
              </a:ext>
            </a:extLst>
          </p:cNvPr>
          <p:cNvSpPr/>
          <p:nvPr/>
        </p:nvSpPr>
        <p:spPr>
          <a:xfrm flipH="1">
            <a:off x="4497070" y="4146230"/>
            <a:ext cx="5415612" cy="1210426"/>
          </a:xfrm>
          <a:prstGeom prst="round1Rect">
            <a:avLst/>
          </a:prstGeom>
          <a:solidFill>
            <a:srgbClr val="A456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Single Corner Rounded 8">
            <a:extLst>
              <a:ext uri="{FF2B5EF4-FFF2-40B4-BE49-F238E27FC236}">
                <a16:creationId xmlns:a16="http://schemas.microsoft.com/office/drawing/2014/main" id="{4EE32CB3-1092-D512-CAE3-7F2D1CFFF322}"/>
              </a:ext>
            </a:extLst>
          </p:cNvPr>
          <p:cNvSpPr/>
          <p:nvPr/>
        </p:nvSpPr>
        <p:spPr>
          <a:xfrm flipH="1">
            <a:off x="4491588" y="5523021"/>
            <a:ext cx="5415612" cy="1078887"/>
          </a:xfrm>
          <a:prstGeom prst="round1Rect">
            <a:avLst/>
          </a:prstGeom>
          <a:solidFill>
            <a:srgbClr val="A456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TextBox 10">
            <a:extLst>
              <a:ext uri="{FF2B5EF4-FFF2-40B4-BE49-F238E27FC236}">
                <a16:creationId xmlns:a16="http://schemas.microsoft.com/office/drawing/2014/main" id="{636312EB-B823-04EF-0802-1046ACDAE1C8}"/>
              </a:ext>
            </a:extLst>
          </p:cNvPr>
          <p:cNvSpPr txBox="1"/>
          <p:nvPr/>
        </p:nvSpPr>
        <p:spPr>
          <a:xfrm>
            <a:off x="4646933" y="496312"/>
            <a:ext cx="5088598" cy="7848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500" b="1">
                <a:solidFill>
                  <a:schemeClr val="bg1"/>
                </a:solidFill>
                <a:latin typeface="Poppins"/>
                <a:ea typeface="+mn-lt"/>
                <a:cs typeface="+mn-lt"/>
              </a:rPr>
              <a:t>What type of decisions should young people be involved in?</a:t>
            </a:r>
            <a:r>
              <a:rPr lang="en-GB" sz="1500">
                <a:solidFill>
                  <a:schemeClr val="bg1"/>
                </a:solidFill>
                <a:latin typeface="Poppins"/>
                <a:ea typeface="+mn-lt"/>
                <a:cs typeface="+mn-lt"/>
              </a:rPr>
              <a:t> E.g. developing new ideas, creating policies, funding programmes</a:t>
            </a:r>
            <a:endParaRPr lang="en-US" sz="1500">
              <a:solidFill>
                <a:schemeClr val="bg1"/>
              </a:solidFill>
            </a:endParaRPr>
          </a:p>
        </p:txBody>
      </p:sp>
      <p:sp>
        <p:nvSpPr>
          <p:cNvPr id="12" name="TextBox 11">
            <a:extLst>
              <a:ext uri="{FF2B5EF4-FFF2-40B4-BE49-F238E27FC236}">
                <a16:creationId xmlns:a16="http://schemas.microsoft.com/office/drawing/2014/main" id="{837CB8B9-2D65-663B-3807-4F7019911569}"/>
              </a:ext>
            </a:extLst>
          </p:cNvPr>
          <p:cNvSpPr txBox="1"/>
          <p:nvPr/>
        </p:nvSpPr>
        <p:spPr>
          <a:xfrm>
            <a:off x="4646933" y="1738303"/>
            <a:ext cx="5063615" cy="7848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500" b="1">
                <a:solidFill>
                  <a:schemeClr val="bg1"/>
                </a:solidFill>
                <a:latin typeface="Poppins"/>
                <a:ea typeface="+mn-lt"/>
                <a:cs typeface="+mn-lt"/>
              </a:rPr>
              <a:t>What reward and/or recognition should young people get for being part of this?</a:t>
            </a:r>
            <a:r>
              <a:rPr lang="en-GB" sz="1500">
                <a:solidFill>
                  <a:schemeClr val="bg1"/>
                </a:solidFill>
                <a:latin typeface="Poppins"/>
                <a:ea typeface="+mn-lt"/>
                <a:cs typeface="+mn-lt"/>
              </a:rPr>
              <a:t> E.g. qualifications, vouchers, featured social media</a:t>
            </a:r>
            <a:endParaRPr lang="en-GB" sz="1500">
              <a:solidFill>
                <a:schemeClr val="bg1"/>
              </a:solidFill>
              <a:latin typeface="Poppins"/>
              <a:cs typeface="Poppins"/>
            </a:endParaRPr>
          </a:p>
        </p:txBody>
      </p:sp>
      <p:sp>
        <p:nvSpPr>
          <p:cNvPr id="13" name="TextBox 12">
            <a:extLst>
              <a:ext uri="{FF2B5EF4-FFF2-40B4-BE49-F238E27FC236}">
                <a16:creationId xmlns:a16="http://schemas.microsoft.com/office/drawing/2014/main" id="{AC915A82-E898-76D1-543A-133571C070C1}"/>
              </a:ext>
            </a:extLst>
          </p:cNvPr>
          <p:cNvSpPr txBox="1"/>
          <p:nvPr/>
        </p:nvSpPr>
        <p:spPr>
          <a:xfrm>
            <a:off x="4646933" y="2951871"/>
            <a:ext cx="506361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500" b="1">
                <a:solidFill>
                  <a:schemeClr val="bg1"/>
                </a:solidFill>
                <a:latin typeface="Poppins"/>
                <a:ea typeface="+mn-lt"/>
                <a:cs typeface="+mn-lt"/>
              </a:rPr>
              <a:t>How might we find the balance between young people's views and Sport England's needs and priorities? </a:t>
            </a:r>
            <a:r>
              <a:rPr lang="en-GB" sz="1500">
                <a:solidFill>
                  <a:schemeClr val="bg1"/>
                </a:solidFill>
                <a:latin typeface="Poppins"/>
                <a:ea typeface="+mn-lt"/>
                <a:cs typeface="+mn-lt"/>
              </a:rPr>
              <a:t>How can we support young people to work productively with staff?</a:t>
            </a:r>
            <a:endParaRPr lang="en-GB" sz="1500" b="1">
              <a:solidFill>
                <a:schemeClr val="bg1"/>
              </a:solidFill>
              <a:latin typeface="Poppins"/>
              <a:ea typeface="+mn-lt"/>
              <a:cs typeface="+mn-lt"/>
            </a:endParaRPr>
          </a:p>
        </p:txBody>
      </p:sp>
      <p:sp>
        <p:nvSpPr>
          <p:cNvPr id="14" name="TextBox 13">
            <a:extLst>
              <a:ext uri="{FF2B5EF4-FFF2-40B4-BE49-F238E27FC236}">
                <a16:creationId xmlns:a16="http://schemas.microsoft.com/office/drawing/2014/main" id="{665BB24E-A2C6-EA6C-3466-B1B4BAEF7829}"/>
              </a:ext>
            </a:extLst>
          </p:cNvPr>
          <p:cNvSpPr txBox="1"/>
          <p:nvPr/>
        </p:nvSpPr>
        <p:spPr>
          <a:xfrm>
            <a:off x="4674109" y="4359352"/>
            <a:ext cx="5138352" cy="7848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500" b="1">
                <a:solidFill>
                  <a:schemeClr val="bg1"/>
                </a:solidFill>
                <a:latin typeface="Poppins"/>
                <a:cs typeface="Poppins"/>
              </a:rPr>
              <a:t>How might we balance differing preferences, and engage with a range of young people, </a:t>
            </a:r>
            <a:r>
              <a:rPr lang="en-GB" sz="1500">
                <a:solidFill>
                  <a:schemeClr val="bg1"/>
                </a:solidFill>
                <a:latin typeface="Poppins"/>
                <a:cs typeface="Poppins"/>
              </a:rPr>
              <a:t>especially those whose voices are less often heard?</a:t>
            </a:r>
          </a:p>
        </p:txBody>
      </p:sp>
      <p:sp>
        <p:nvSpPr>
          <p:cNvPr id="15" name="TextBox 14">
            <a:extLst>
              <a:ext uri="{FF2B5EF4-FFF2-40B4-BE49-F238E27FC236}">
                <a16:creationId xmlns:a16="http://schemas.microsoft.com/office/drawing/2014/main" id="{ABD3D9B9-E870-6123-D158-87FCE49CC94E}"/>
              </a:ext>
            </a:extLst>
          </p:cNvPr>
          <p:cNvSpPr txBox="1"/>
          <p:nvPr/>
        </p:nvSpPr>
        <p:spPr>
          <a:xfrm>
            <a:off x="4673526" y="5688660"/>
            <a:ext cx="5063615" cy="7848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500" b="1">
                <a:solidFill>
                  <a:schemeClr val="bg1"/>
                </a:solidFill>
                <a:latin typeface="Poppins"/>
                <a:cs typeface="Poppins"/>
              </a:rPr>
              <a:t>How do we make sure young people's views are acted upon? </a:t>
            </a:r>
            <a:r>
              <a:rPr lang="en-GB" sz="1500">
                <a:solidFill>
                  <a:schemeClr val="bg1"/>
                </a:solidFill>
                <a:latin typeface="Poppins"/>
                <a:ea typeface="+mn-lt"/>
                <a:cs typeface="Poppins"/>
              </a:rPr>
              <a:t>Note that many partners have reported that boards can become 'talking shops'. </a:t>
            </a:r>
            <a:endParaRPr lang="en-GB" sz="1500">
              <a:solidFill>
                <a:schemeClr val="bg1"/>
              </a:solidFill>
              <a:latin typeface="Poppins"/>
              <a:cs typeface="Poppins"/>
            </a:endParaRPr>
          </a:p>
        </p:txBody>
      </p:sp>
      <p:pic>
        <p:nvPicPr>
          <p:cNvPr id="10" name="Picture 9" descr="A cartoon of a person&#10;&#10;Description automatically generated">
            <a:extLst>
              <a:ext uri="{FF2B5EF4-FFF2-40B4-BE49-F238E27FC236}">
                <a16:creationId xmlns:a16="http://schemas.microsoft.com/office/drawing/2014/main" id="{BCAE3239-CE23-D054-BE72-FDE1C8963C6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Lst>
          </a:blip>
          <a:srcRect l="11708" t="-5226" r="16660"/>
          <a:stretch/>
        </p:blipFill>
        <p:spPr>
          <a:xfrm>
            <a:off x="88540" y="3422056"/>
            <a:ext cx="2339048" cy="3436024"/>
          </a:xfrm>
          <a:prstGeom prst="rect">
            <a:avLst/>
          </a:prstGeom>
        </p:spPr>
      </p:pic>
      <p:pic>
        <p:nvPicPr>
          <p:cNvPr id="17" name="Picture 16" descr="A cartoon of a person&#10;&#10;Description automatically generated">
            <a:extLst>
              <a:ext uri="{FF2B5EF4-FFF2-40B4-BE49-F238E27FC236}">
                <a16:creationId xmlns:a16="http://schemas.microsoft.com/office/drawing/2014/main" id="{E33362C7-BD5D-7E64-262C-104E4184FD79}"/>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5000"/>
                    </a14:imgEffect>
                  </a14:imgLayer>
                </a14:imgProps>
              </a:ext>
            </a:extLst>
          </a:blip>
          <a:srcRect l="18474" r="18305" b="3211"/>
          <a:stretch/>
        </p:blipFill>
        <p:spPr>
          <a:xfrm>
            <a:off x="1918762" y="3565710"/>
            <a:ext cx="2153980" cy="3296818"/>
          </a:xfrm>
          <a:prstGeom prst="rect">
            <a:avLst/>
          </a:prstGeom>
        </p:spPr>
      </p:pic>
    </p:spTree>
    <p:extLst>
      <p:ext uri="{BB962C8B-B14F-4D97-AF65-F5344CB8AC3E}">
        <p14:creationId xmlns:p14="http://schemas.microsoft.com/office/powerpoint/2010/main" val="985045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012C1D0-9E73-CEBE-4DAF-F8DEB2D9BE7D}"/>
              </a:ext>
            </a:extLst>
          </p:cNvPr>
          <p:cNvSpPr/>
          <p:nvPr/>
        </p:nvSpPr>
        <p:spPr>
          <a:xfrm>
            <a:off x="-6791" y="-13578"/>
            <a:ext cx="9910571" cy="2513083"/>
          </a:xfrm>
          <a:prstGeom prst="rect">
            <a:avLst/>
          </a:prstGeom>
          <a:solidFill>
            <a:srgbClr val="A4569D"/>
          </a:solidFill>
          <a:ln>
            <a:solidFill>
              <a:srgbClr val="A4569D"/>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0072D6"/>
              </a:solidFill>
            </a:endParaRPr>
          </a:p>
        </p:txBody>
      </p:sp>
      <p:sp>
        <p:nvSpPr>
          <p:cNvPr id="4" name="Google Shape;152;g2ca78fb4ae3_0_315">
            <a:extLst>
              <a:ext uri="{FF2B5EF4-FFF2-40B4-BE49-F238E27FC236}">
                <a16:creationId xmlns:a16="http://schemas.microsoft.com/office/drawing/2014/main" id="{98925C0C-04B2-616B-23D9-0AC0FB048E3E}"/>
              </a:ext>
            </a:extLst>
          </p:cNvPr>
          <p:cNvSpPr txBox="1"/>
          <p:nvPr/>
        </p:nvSpPr>
        <p:spPr>
          <a:xfrm>
            <a:off x="2150928" y="1115031"/>
            <a:ext cx="7538794" cy="1169521"/>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600" b="1">
                <a:solidFill>
                  <a:schemeClr val="bg1"/>
                </a:solidFill>
                <a:latin typeface="Poppins"/>
              </a:rPr>
              <a:t>Hannah has worked at Sport England for 10 years. </a:t>
            </a:r>
            <a:r>
              <a:rPr lang="en-GB" sz="1600">
                <a:solidFill>
                  <a:schemeClr val="bg1"/>
                </a:solidFill>
                <a:latin typeface="Poppins"/>
              </a:rPr>
              <a:t>Her role involves advocating for disabled young people to be able </a:t>
            </a:r>
            <a:r>
              <a:rPr lang="en-GB" sz="1600" baseline="0">
                <a:solidFill>
                  <a:schemeClr val="bg1"/>
                </a:solidFill>
                <a:latin typeface="Poppins"/>
              </a:rPr>
              <a:t>to </a:t>
            </a:r>
            <a:r>
              <a:rPr lang="en-GB" sz="1600">
                <a:solidFill>
                  <a:schemeClr val="bg1"/>
                </a:solidFill>
                <a:latin typeface="Poppins"/>
              </a:rPr>
              <a:t>access sport </a:t>
            </a:r>
            <a:r>
              <a:rPr lang="en-GB" sz="1600" baseline="0">
                <a:solidFill>
                  <a:schemeClr val="bg1"/>
                </a:solidFill>
                <a:latin typeface="Poppins"/>
              </a:rPr>
              <a:t>and </a:t>
            </a:r>
            <a:r>
              <a:rPr lang="en-GB" sz="1600">
                <a:solidFill>
                  <a:schemeClr val="bg1"/>
                </a:solidFill>
                <a:latin typeface="Poppins"/>
              </a:rPr>
              <a:t>physical activity</a:t>
            </a:r>
            <a:r>
              <a:rPr lang="en-GB" sz="1600" baseline="0">
                <a:solidFill>
                  <a:schemeClr val="bg1"/>
                </a:solidFill>
                <a:latin typeface="Poppins"/>
              </a:rPr>
              <a:t>. </a:t>
            </a:r>
            <a:r>
              <a:rPr lang="en-GB" sz="1600">
                <a:solidFill>
                  <a:schemeClr val="bg1"/>
                </a:solidFill>
                <a:latin typeface="Poppins"/>
              </a:rPr>
              <a:t>Hannah needs to identify partners to invest money into and wants to engage young people in this decision.</a:t>
            </a:r>
          </a:p>
        </p:txBody>
      </p:sp>
      <p:sp>
        <p:nvSpPr>
          <p:cNvPr id="3" name="TextBox 2">
            <a:extLst>
              <a:ext uri="{FF2B5EF4-FFF2-40B4-BE49-F238E27FC236}">
                <a16:creationId xmlns:a16="http://schemas.microsoft.com/office/drawing/2014/main" id="{53DF267E-8EC4-9861-CACA-CFA3A544C3E4}"/>
              </a:ext>
            </a:extLst>
          </p:cNvPr>
          <p:cNvSpPr txBox="1"/>
          <p:nvPr/>
        </p:nvSpPr>
        <p:spPr>
          <a:xfrm>
            <a:off x="2153676" y="541443"/>
            <a:ext cx="70650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solidFill>
                  <a:schemeClr val="bg1"/>
                </a:solidFill>
                <a:latin typeface="Poppins"/>
              </a:rPr>
              <a:t>Hannah</a:t>
            </a:r>
            <a:r>
              <a:rPr lang="en-US" sz="3200">
                <a:solidFill>
                  <a:schemeClr val="bg1"/>
                </a:solidFill>
                <a:latin typeface="Poppins"/>
                <a:cs typeface="Poppins"/>
              </a:rPr>
              <a:t>: 47, Loughborough</a:t>
            </a:r>
          </a:p>
        </p:txBody>
      </p:sp>
      <p:grpSp>
        <p:nvGrpSpPr>
          <p:cNvPr id="25" name="Group 24">
            <a:extLst>
              <a:ext uri="{FF2B5EF4-FFF2-40B4-BE49-F238E27FC236}">
                <a16:creationId xmlns:a16="http://schemas.microsoft.com/office/drawing/2014/main" id="{93C3D483-43F6-5522-25FD-142821D121A6}"/>
              </a:ext>
            </a:extLst>
          </p:cNvPr>
          <p:cNvGrpSpPr/>
          <p:nvPr/>
        </p:nvGrpSpPr>
        <p:grpSpPr>
          <a:xfrm>
            <a:off x="408461" y="4432105"/>
            <a:ext cx="4505186" cy="2098411"/>
            <a:chOff x="422050" y="4880696"/>
            <a:chExt cx="4090737" cy="1677009"/>
          </a:xfrm>
        </p:grpSpPr>
        <p:sp>
          <p:nvSpPr>
            <p:cNvPr id="14" name="Rectangle: Single Corner Rounded 13">
              <a:extLst>
                <a:ext uri="{FF2B5EF4-FFF2-40B4-BE49-F238E27FC236}">
                  <a16:creationId xmlns:a16="http://schemas.microsoft.com/office/drawing/2014/main" id="{0851C53B-63D8-D919-BD64-7B8911B72B2B}"/>
                </a:ext>
              </a:extLst>
            </p:cNvPr>
            <p:cNvSpPr/>
            <p:nvPr/>
          </p:nvSpPr>
          <p:spPr>
            <a:xfrm flipH="1">
              <a:off x="422050" y="4880696"/>
              <a:ext cx="4090737" cy="1677009"/>
            </a:xfrm>
            <a:prstGeom prst="round1Rect">
              <a:avLst/>
            </a:prstGeom>
            <a:solidFill>
              <a:schemeClr val="bg1"/>
            </a:solidFill>
            <a:ln>
              <a:solidFill>
                <a:srgbClr val="A456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TextBox 15">
              <a:extLst>
                <a:ext uri="{FF2B5EF4-FFF2-40B4-BE49-F238E27FC236}">
                  <a16:creationId xmlns:a16="http://schemas.microsoft.com/office/drawing/2014/main" id="{E68FFF38-A99D-4EF2-9622-E0B6D269D43D}"/>
                </a:ext>
              </a:extLst>
            </p:cNvPr>
            <p:cNvSpPr txBox="1"/>
            <p:nvPr/>
          </p:nvSpPr>
          <p:spPr>
            <a:xfrm>
              <a:off x="530060" y="5441029"/>
              <a:ext cx="3878666" cy="71536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500"/>
                </a:spcAft>
              </a:pPr>
              <a:r>
                <a:rPr lang="en-GB" sz="1200">
                  <a:solidFill>
                    <a:srgbClr val="133554"/>
                  </a:solidFill>
                  <a:latin typeface="Poppins"/>
                  <a:cs typeface="Arial"/>
                </a:rPr>
                <a:t>Nervousness within Sport England about trying something new</a:t>
              </a:r>
            </a:p>
            <a:p>
              <a:pPr>
                <a:spcAft>
                  <a:spcPts val="500"/>
                </a:spcAft>
              </a:pPr>
              <a:r>
                <a:rPr lang="en-GB" sz="1200">
                  <a:solidFill>
                    <a:srgbClr val="133554"/>
                  </a:solidFill>
                  <a:latin typeface="Poppins"/>
                  <a:cs typeface="Arial"/>
                </a:rPr>
                <a:t>Currently no funding behind this work, so Hannah needs to show the impact of embedding youth voice</a:t>
              </a:r>
            </a:p>
          </p:txBody>
        </p:sp>
        <p:sp>
          <p:nvSpPr>
            <p:cNvPr id="17" name="TextBox 16">
              <a:extLst>
                <a:ext uri="{FF2B5EF4-FFF2-40B4-BE49-F238E27FC236}">
                  <a16:creationId xmlns:a16="http://schemas.microsoft.com/office/drawing/2014/main" id="{887C3C9D-B092-B213-FEF5-8BD5991EB197}"/>
                </a:ext>
              </a:extLst>
            </p:cNvPr>
            <p:cNvSpPr txBox="1"/>
            <p:nvPr/>
          </p:nvSpPr>
          <p:spPr>
            <a:xfrm>
              <a:off x="940673" y="5015674"/>
              <a:ext cx="2880111" cy="29612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rgbClr val="102C47"/>
                  </a:solidFill>
                  <a:latin typeface="Poppins"/>
                  <a:ea typeface="+mn-lt"/>
                  <a:cs typeface="+mn-lt"/>
                </a:rPr>
                <a:t>Struggles</a:t>
              </a:r>
              <a:endParaRPr lang="en-US">
                <a:solidFill>
                  <a:srgbClr val="102C47"/>
                </a:solidFill>
              </a:endParaRPr>
            </a:p>
          </p:txBody>
        </p:sp>
        <p:pic>
          <p:nvPicPr>
            <p:cNvPr id="18" name="Graphic 17" descr="Sad face with solid fill with solid fill">
              <a:extLst>
                <a:ext uri="{FF2B5EF4-FFF2-40B4-BE49-F238E27FC236}">
                  <a16:creationId xmlns:a16="http://schemas.microsoft.com/office/drawing/2014/main" id="{5C31F40F-D086-6E59-394C-26F7A2A08C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2189" y="5028426"/>
              <a:ext cx="353874" cy="294723"/>
            </a:xfrm>
            <a:prstGeom prst="rect">
              <a:avLst/>
            </a:prstGeom>
          </p:spPr>
        </p:pic>
      </p:grpSp>
      <p:grpSp>
        <p:nvGrpSpPr>
          <p:cNvPr id="26" name="Group 25">
            <a:extLst>
              <a:ext uri="{FF2B5EF4-FFF2-40B4-BE49-F238E27FC236}">
                <a16:creationId xmlns:a16="http://schemas.microsoft.com/office/drawing/2014/main" id="{8A0B90AD-C7A9-131A-A40A-F7C5BC5237B4}"/>
              </a:ext>
            </a:extLst>
          </p:cNvPr>
          <p:cNvGrpSpPr/>
          <p:nvPr/>
        </p:nvGrpSpPr>
        <p:grpSpPr>
          <a:xfrm>
            <a:off x="5028600" y="2658132"/>
            <a:ext cx="4498391" cy="1677009"/>
            <a:chOff x="4659210" y="3011568"/>
            <a:chExt cx="4084568" cy="1677009"/>
          </a:xfrm>
        </p:grpSpPr>
        <p:sp>
          <p:nvSpPr>
            <p:cNvPr id="19" name="Rectangle: Single Corner Rounded 18">
              <a:extLst>
                <a:ext uri="{FF2B5EF4-FFF2-40B4-BE49-F238E27FC236}">
                  <a16:creationId xmlns:a16="http://schemas.microsoft.com/office/drawing/2014/main" id="{05DC7E7B-AE02-0A2A-4057-73398E31ABEB}"/>
                </a:ext>
              </a:extLst>
            </p:cNvPr>
            <p:cNvSpPr/>
            <p:nvPr/>
          </p:nvSpPr>
          <p:spPr>
            <a:xfrm rot="10800000" flipH="1">
              <a:off x="4659210" y="3011568"/>
              <a:ext cx="4084568" cy="1677009"/>
            </a:xfrm>
            <a:prstGeom prst="round1Rect">
              <a:avLst/>
            </a:prstGeom>
            <a:solidFill>
              <a:schemeClr val="bg1"/>
            </a:solidFill>
            <a:ln>
              <a:solidFill>
                <a:srgbClr val="A456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0" name="Graphic 19" descr="Shooting star with solid fill">
              <a:extLst>
                <a:ext uri="{FF2B5EF4-FFF2-40B4-BE49-F238E27FC236}">
                  <a16:creationId xmlns:a16="http://schemas.microsoft.com/office/drawing/2014/main" id="{E6E28A1C-3D72-9F56-1CCF-D1E3877CD3D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73811" y="3152750"/>
              <a:ext cx="335291" cy="329872"/>
            </a:xfrm>
            <a:prstGeom prst="rect">
              <a:avLst/>
            </a:prstGeom>
          </p:spPr>
        </p:pic>
        <p:sp>
          <p:nvSpPr>
            <p:cNvPr id="21" name="TextBox 20">
              <a:extLst>
                <a:ext uri="{FF2B5EF4-FFF2-40B4-BE49-F238E27FC236}">
                  <a16:creationId xmlns:a16="http://schemas.microsoft.com/office/drawing/2014/main" id="{85C7596D-B0E1-978E-378D-65372608A9F6}"/>
                </a:ext>
              </a:extLst>
            </p:cNvPr>
            <p:cNvSpPr txBox="1"/>
            <p:nvPr/>
          </p:nvSpPr>
          <p:spPr>
            <a:xfrm>
              <a:off x="4769943" y="3551267"/>
              <a:ext cx="3944277" cy="10797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500"/>
                </a:spcAft>
              </a:pPr>
              <a:r>
                <a:rPr lang="en-GB" sz="1200">
                  <a:solidFill>
                    <a:srgbClr val="133554"/>
                  </a:solidFill>
                  <a:latin typeface="Poppins"/>
                  <a:cs typeface="Arial"/>
                </a:rPr>
                <a:t>Wants to collaborate with different teams at Sport England to ensure the best outcomes for young people</a:t>
              </a:r>
            </a:p>
            <a:p>
              <a:pPr>
                <a:spcAft>
                  <a:spcPts val="500"/>
                </a:spcAft>
              </a:pPr>
              <a:r>
                <a:rPr lang="en-GB" sz="1200">
                  <a:solidFill>
                    <a:srgbClr val="133554"/>
                  </a:solidFill>
                  <a:latin typeface="Poppins"/>
                  <a:cs typeface="Arial"/>
                </a:rPr>
                <a:t>Doesn't want to be making decisions that impact young people without them </a:t>
              </a:r>
            </a:p>
          </p:txBody>
        </p:sp>
        <p:sp>
          <p:nvSpPr>
            <p:cNvPr id="22" name="TextBox 21">
              <a:extLst>
                <a:ext uri="{FF2B5EF4-FFF2-40B4-BE49-F238E27FC236}">
                  <a16:creationId xmlns:a16="http://schemas.microsoft.com/office/drawing/2014/main" id="{36F850BC-7AD8-087E-D66B-687F1FAAAEF5}"/>
                </a:ext>
              </a:extLst>
            </p:cNvPr>
            <p:cNvSpPr txBox="1"/>
            <p:nvPr/>
          </p:nvSpPr>
          <p:spPr>
            <a:xfrm>
              <a:off x="5097373" y="3135899"/>
              <a:ext cx="28801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rgbClr val="102C47"/>
                  </a:solidFill>
                  <a:latin typeface="Poppins"/>
                  <a:ea typeface="+mn-lt"/>
                  <a:cs typeface="+mn-lt"/>
                </a:rPr>
                <a:t>Motivators</a:t>
              </a:r>
              <a:endParaRPr lang="en-US">
                <a:solidFill>
                  <a:srgbClr val="102C47"/>
                </a:solidFill>
              </a:endParaRPr>
            </a:p>
          </p:txBody>
        </p:sp>
      </p:grpSp>
      <p:grpSp>
        <p:nvGrpSpPr>
          <p:cNvPr id="24" name="Group 23">
            <a:extLst>
              <a:ext uri="{FF2B5EF4-FFF2-40B4-BE49-F238E27FC236}">
                <a16:creationId xmlns:a16="http://schemas.microsoft.com/office/drawing/2014/main" id="{7B96D1D7-5EDD-6823-BECC-4E53436921CF}"/>
              </a:ext>
            </a:extLst>
          </p:cNvPr>
          <p:cNvGrpSpPr/>
          <p:nvPr/>
        </p:nvGrpSpPr>
        <p:grpSpPr>
          <a:xfrm>
            <a:off x="415043" y="2658134"/>
            <a:ext cx="4498392" cy="1677009"/>
            <a:chOff x="415044" y="3052350"/>
            <a:chExt cx="4090737" cy="1677009"/>
          </a:xfrm>
        </p:grpSpPr>
        <p:sp>
          <p:nvSpPr>
            <p:cNvPr id="10" name="Rectangle: Single Corner Rounded 9">
              <a:extLst>
                <a:ext uri="{FF2B5EF4-FFF2-40B4-BE49-F238E27FC236}">
                  <a16:creationId xmlns:a16="http://schemas.microsoft.com/office/drawing/2014/main" id="{7F4134A7-5B5D-BA07-1163-0BB0511BE21B}"/>
                </a:ext>
              </a:extLst>
            </p:cNvPr>
            <p:cNvSpPr/>
            <p:nvPr/>
          </p:nvSpPr>
          <p:spPr>
            <a:xfrm flipH="1">
              <a:off x="415044" y="3052350"/>
              <a:ext cx="4090737" cy="1677009"/>
            </a:xfrm>
            <a:prstGeom prst="round1Rect">
              <a:avLst/>
            </a:prstGeom>
            <a:solidFill>
              <a:schemeClr val="bg1"/>
            </a:solidFill>
            <a:ln>
              <a:solidFill>
                <a:srgbClr val="A456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Box 11">
              <a:extLst>
                <a:ext uri="{FF2B5EF4-FFF2-40B4-BE49-F238E27FC236}">
                  <a16:creationId xmlns:a16="http://schemas.microsoft.com/office/drawing/2014/main" id="{14B6AC6E-C22D-5424-1542-41D6B7C3A18F}"/>
                </a:ext>
              </a:extLst>
            </p:cNvPr>
            <p:cNvSpPr txBox="1"/>
            <p:nvPr/>
          </p:nvSpPr>
          <p:spPr>
            <a:xfrm>
              <a:off x="521384" y="3706611"/>
              <a:ext cx="3692998" cy="7745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500"/>
                </a:spcAft>
              </a:pPr>
              <a:r>
                <a:rPr lang="en-GB" sz="1200">
                  <a:solidFill>
                    <a:srgbClr val="133554"/>
                  </a:solidFill>
                  <a:latin typeface="Poppins"/>
                  <a:cs typeface="Arial"/>
                </a:rPr>
                <a:t>Listening to young people</a:t>
              </a:r>
            </a:p>
            <a:p>
              <a:pPr>
                <a:spcAft>
                  <a:spcPts val="500"/>
                </a:spcAft>
              </a:pPr>
              <a:r>
                <a:rPr lang="en-GB" sz="1200">
                  <a:solidFill>
                    <a:srgbClr val="133554"/>
                  </a:solidFill>
                  <a:latin typeface="Poppins"/>
                  <a:cs typeface="Arial"/>
                </a:rPr>
                <a:t>Desire to try out new things</a:t>
              </a:r>
            </a:p>
            <a:p>
              <a:pPr>
                <a:spcAft>
                  <a:spcPts val="500"/>
                </a:spcAft>
              </a:pPr>
              <a:r>
                <a:rPr lang="en-GB" sz="1200">
                  <a:solidFill>
                    <a:srgbClr val="133554"/>
                  </a:solidFill>
                  <a:latin typeface="Poppins"/>
                  <a:cs typeface="Arial"/>
                </a:rPr>
                <a:t>Knowledge of Sport England</a:t>
              </a:r>
            </a:p>
          </p:txBody>
        </p:sp>
        <p:sp>
          <p:nvSpPr>
            <p:cNvPr id="13" name="TextBox 12">
              <a:extLst>
                <a:ext uri="{FF2B5EF4-FFF2-40B4-BE49-F238E27FC236}">
                  <a16:creationId xmlns:a16="http://schemas.microsoft.com/office/drawing/2014/main" id="{5D8FA741-69ED-3199-8EBD-65E2DDCAAAF2}"/>
                </a:ext>
              </a:extLst>
            </p:cNvPr>
            <p:cNvSpPr txBox="1"/>
            <p:nvPr/>
          </p:nvSpPr>
          <p:spPr>
            <a:xfrm>
              <a:off x="852725" y="3206432"/>
              <a:ext cx="28801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rgbClr val="102C47"/>
                  </a:solidFill>
                  <a:latin typeface="Poppins"/>
                  <a:ea typeface="+mn-lt"/>
                  <a:cs typeface="+mn-lt"/>
                </a:rPr>
                <a:t>Strengths</a:t>
              </a:r>
              <a:endParaRPr lang="en-US">
                <a:solidFill>
                  <a:srgbClr val="102C47"/>
                </a:solidFill>
                <a:latin typeface="Poppins"/>
                <a:ea typeface="+mn-lt"/>
                <a:cs typeface="+mn-lt"/>
              </a:endParaRPr>
            </a:p>
          </p:txBody>
        </p:sp>
        <p:pic>
          <p:nvPicPr>
            <p:cNvPr id="23" name="Graphic 22" descr="Clapping hands with solid fill">
              <a:extLst>
                <a:ext uri="{FF2B5EF4-FFF2-40B4-BE49-F238E27FC236}">
                  <a16:creationId xmlns:a16="http://schemas.microsoft.com/office/drawing/2014/main" id="{3E72A4AE-2E0B-73AD-452E-E4CE64907CF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6487" y="3148519"/>
              <a:ext cx="424867" cy="425029"/>
            </a:xfrm>
            <a:prstGeom prst="rect">
              <a:avLst/>
            </a:prstGeom>
          </p:spPr>
        </p:pic>
      </p:grpSp>
      <p:grpSp>
        <p:nvGrpSpPr>
          <p:cNvPr id="27" name="Group 26">
            <a:extLst>
              <a:ext uri="{FF2B5EF4-FFF2-40B4-BE49-F238E27FC236}">
                <a16:creationId xmlns:a16="http://schemas.microsoft.com/office/drawing/2014/main" id="{4B13D258-47C7-C4A1-20F7-DB59C1750300}"/>
              </a:ext>
            </a:extLst>
          </p:cNvPr>
          <p:cNvGrpSpPr/>
          <p:nvPr/>
        </p:nvGrpSpPr>
        <p:grpSpPr>
          <a:xfrm>
            <a:off x="5030419" y="4432103"/>
            <a:ext cx="4525568" cy="2098412"/>
            <a:chOff x="4659134" y="3011567"/>
            <a:chExt cx="4096887" cy="2098412"/>
          </a:xfrm>
        </p:grpSpPr>
        <p:sp>
          <p:nvSpPr>
            <p:cNvPr id="28" name="Rectangle: Single Corner Rounded 27">
              <a:extLst>
                <a:ext uri="{FF2B5EF4-FFF2-40B4-BE49-F238E27FC236}">
                  <a16:creationId xmlns:a16="http://schemas.microsoft.com/office/drawing/2014/main" id="{92073BCC-CBC7-0933-DB32-41887C29FB84}"/>
                </a:ext>
              </a:extLst>
            </p:cNvPr>
            <p:cNvSpPr/>
            <p:nvPr/>
          </p:nvSpPr>
          <p:spPr>
            <a:xfrm rot="10800000" flipH="1">
              <a:off x="4659134" y="3011567"/>
              <a:ext cx="4096887" cy="2098412"/>
            </a:xfrm>
            <a:prstGeom prst="round1Rect">
              <a:avLst/>
            </a:prstGeom>
            <a:solidFill>
              <a:schemeClr val="bg1"/>
            </a:solidFill>
            <a:ln>
              <a:solidFill>
                <a:srgbClr val="A456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TextBox 29">
              <a:extLst>
                <a:ext uri="{FF2B5EF4-FFF2-40B4-BE49-F238E27FC236}">
                  <a16:creationId xmlns:a16="http://schemas.microsoft.com/office/drawing/2014/main" id="{0FFCDA73-5E01-724E-1F5F-108CF2E1EE03}"/>
                </a:ext>
              </a:extLst>
            </p:cNvPr>
            <p:cNvSpPr txBox="1"/>
            <p:nvPr/>
          </p:nvSpPr>
          <p:spPr>
            <a:xfrm>
              <a:off x="4775657" y="3556654"/>
              <a:ext cx="3765666" cy="10797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500"/>
                </a:spcAft>
              </a:pPr>
              <a:r>
                <a:rPr lang="en-GB" sz="1200">
                  <a:solidFill>
                    <a:srgbClr val="133554"/>
                  </a:solidFill>
                  <a:latin typeface="Poppins"/>
                  <a:cs typeface="Arial"/>
                </a:rPr>
                <a:t>Understanding how young people could support the decision-making process – what would young people like to be involved in and how? </a:t>
              </a:r>
            </a:p>
            <a:p>
              <a:pPr>
                <a:spcAft>
                  <a:spcPts val="500"/>
                </a:spcAft>
              </a:pPr>
              <a:r>
                <a:rPr lang="en-GB" sz="1200">
                  <a:solidFill>
                    <a:srgbClr val="133554"/>
                  </a:solidFill>
                  <a:latin typeface="Poppins"/>
                  <a:cs typeface="Arial"/>
                </a:rPr>
                <a:t>Processes built with young people's views and inputs embedded – like funding</a:t>
              </a:r>
            </a:p>
          </p:txBody>
        </p:sp>
        <p:sp>
          <p:nvSpPr>
            <p:cNvPr id="31" name="TextBox 30">
              <a:extLst>
                <a:ext uri="{FF2B5EF4-FFF2-40B4-BE49-F238E27FC236}">
                  <a16:creationId xmlns:a16="http://schemas.microsoft.com/office/drawing/2014/main" id="{205994E3-0A15-9DAA-6191-8DC78891127B}"/>
                </a:ext>
              </a:extLst>
            </p:cNvPr>
            <p:cNvSpPr txBox="1"/>
            <p:nvPr/>
          </p:nvSpPr>
          <p:spPr>
            <a:xfrm>
              <a:off x="5165456" y="3097682"/>
              <a:ext cx="328776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rgbClr val="102C47"/>
                  </a:solidFill>
                  <a:latin typeface="Poppins"/>
                  <a:ea typeface="+mn-lt"/>
                  <a:cs typeface="+mn-lt"/>
                </a:rPr>
                <a:t>What could help Hannah?</a:t>
              </a:r>
              <a:endParaRPr lang="en-US">
                <a:solidFill>
                  <a:srgbClr val="102C47"/>
                </a:solidFill>
              </a:endParaRPr>
            </a:p>
          </p:txBody>
        </p:sp>
      </p:grpSp>
      <p:pic>
        <p:nvPicPr>
          <p:cNvPr id="32" name="Graphic 31" descr="Help with solid fill">
            <a:extLst>
              <a:ext uri="{FF2B5EF4-FFF2-40B4-BE49-F238E27FC236}">
                <a16:creationId xmlns:a16="http://schemas.microsoft.com/office/drawing/2014/main" id="{1BEE9E5F-E47D-31EE-0B36-E48D827D568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53129" y="4528272"/>
            <a:ext cx="356925" cy="357061"/>
          </a:xfrm>
          <a:prstGeom prst="rect">
            <a:avLst/>
          </a:prstGeom>
        </p:spPr>
      </p:pic>
      <p:sp>
        <p:nvSpPr>
          <p:cNvPr id="9" name="TextBox 8">
            <a:extLst>
              <a:ext uri="{FF2B5EF4-FFF2-40B4-BE49-F238E27FC236}">
                <a16:creationId xmlns:a16="http://schemas.microsoft.com/office/drawing/2014/main" id="{8C697EEE-0439-8DB8-446B-855E671891ED}"/>
              </a:ext>
            </a:extLst>
          </p:cNvPr>
          <p:cNvSpPr txBox="1"/>
          <p:nvPr/>
        </p:nvSpPr>
        <p:spPr>
          <a:xfrm>
            <a:off x="2151799" y="233239"/>
            <a:ext cx="488127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solidFill>
                  <a:srgbClr val="FFFFFF"/>
                </a:solidFill>
                <a:latin typeface="Poppins"/>
              </a:rPr>
              <a:t>Think about people like:</a:t>
            </a:r>
            <a:endParaRPr lang="en-US" sz="1400"/>
          </a:p>
        </p:txBody>
      </p:sp>
      <p:sp>
        <p:nvSpPr>
          <p:cNvPr id="15" name="Oval 14">
            <a:extLst>
              <a:ext uri="{FF2B5EF4-FFF2-40B4-BE49-F238E27FC236}">
                <a16:creationId xmlns:a16="http://schemas.microsoft.com/office/drawing/2014/main" id="{9101A59A-7DA4-220B-37EC-D2634793D5A1}"/>
              </a:ext>
            </a:extLst>
          </p:cNvPr>
          <p:cNvSpPr/>
          <p:nvPr/>
        </p:nvSpPr>
        <p:spPr>
          <a:xfrm>
            <a:off x="339608" y="407554"/>
            <a:ext cx="1494273" cy="148960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artoon of a person&#10;&#10;Description automatically generated">
            <a:extLst>
              <a:ext uri="{FF2B5EF4-FFF2-40B4-BE49-F238E27FC236}">
                <a16:creationId xmlns:a16="http://schemas.microsoft.com/office/drawing/2014/main" id="{D8C53A6D-1574-6531-C06D-31800B8ACFB6}"/>
              </a:ext>
            </a:extLst>
          </p:cNvPr>
          <p:cNvPicPr>
            <a:picLocks noChangeAspect="1"/>
          </p:cNvPicPr>
          <p:nvPr/>
        </p:nvPicPr>
        <p:blipFill>
          <a:blip r:embed="rId10"/>
          <a:srcRect t="-341" r="-171" b="3242"/>
          <a:stretch/>
        </p:blipFill>
        <p:spPr>
          <a:xfrm>
            <a:off x="374702" y="540952"/>
            <a:ext cx="1430738" cy="1385552"/>
          </a:xfrm>
          <a:prstGeom prst="ellipse">
            <a:avLst/>
          </a:prstGeom>
        </p:spPr>
      </p:pic>
    </p:spTree>
    <p:extLst>
      <p:ext uri="{BB962C8B-B14F-4D97-AF65-F5344CB8AC3E}">
        <p14:creationId xmlns:p14="http://schemas.microsoft.com/office/powerpoint/2010/main" val="3768435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7C7D5E-92DC-3C1A-8E18-72A2F5097471}"/>
              </a:ext>
            </a:extLst>
          </p:cNvPr>
          <p:cNvSpPr txBox="1"/>
          <p:nvPr/>
        </p:nvSpPr>
        <p:spPr>
          <a:xfrm>
            <a:off x="357094" y="890877"/>
            <a:ext cx="9191811"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tx2"/>
                </a:solidFill>
                <a:latin typeface="Poppins SemiBold"/>
                <a:cs typeface="Poppins SemiBold"/>
              </a:rPr>
              <a:t> </a:t>
            </a:r>
            <a:r>
              <a:rPr lang="en-US" sz="1100">
                <a:solidFill>
                  <a:schemeClr val="tx2"/>
                </a:solidFill>
                <a:latin typeface="Poppins SemiBold"/>
                <a:cs typeface="Poppins SemiBold"/>
              </a:rPr>
              <a:t> </a:t>
            </a:r>
          </a:p>
          <a:p>
            <a:r>
              <a:rPr lang="en-US" sz="3600">
                <a:solidFill>
                  <a:srgbClr val="102C47"/>
                </a:solidFill>
                <a:latin typeface="Poppins"/>
                <a:cs typeface="Poppins SemiBold"/>
              </a:rPr>
              <a:t>How might </a:t>
            </a:r>
            <a:r>
              <a:rPr lang="en-US" sz="3600" err="1">
                <a:solidFill>
                  <a:srgbClr val="102C47"/>
                </a:solidFill>
                <a:latin typeface="Poppins"/>
                <a:cs typeface="Poppins SemiBold"/>
              </a:rPr>
              <a:t>organisations</a:t>
            </a:r>
            <a:r>
              <a:rPr lang="en-US" sz="3600">
                <a:solidFill>
                  <a:srgbClr val="102C47"/>
                </a:solidFill>
                <a:latin typeface="Poppins"/>
                <a:cs typeface="Poppins SemiBold"/>
              </a:rPr>
              <a:t> </a:t>
            </a:r>
            <a:r>
              <a:rPr lang="en-US" sz="3600" b="1">
                <a:solidFill>
                  <a:srgbClr val="102C47"/>
                </a:solidFill>
                <a:latin typeface="Poppins"/>
                <a:cs typeface="Poppins SemiBold"/>
              </a:rPr>
              <a:t>hear from the young people in local places</a:t>
            </a:r>
            <a:r>
              <a:rPr lang="en-US" sz="3600">
                <a:solidFill>
                  <a:srgbClr val="102C47"/>
                </a:solidFill>
                <a:latin typeface="Poppins"/>
                <a:cs typeface="Poppins SemiBold"/>
              </a:rPr>
              <a:t> who face the greatest inequality?</a:t>
            </a:r>
          </a:p>
          <a:p>
            <a:endParaRPr lang="en-US">
              <a:solidFill>
                <a:schemeClr val="tx2"/>
              </a:solidFill>
              <a:latin typeface="Poppins" panose="00000500000000000000" pitchFamily="2" charset="0"/>
              <a:ea typeface="+mn-lt"/>
              <a:cs typeface="Poppins" panose="00000500000000000000" pitchFamily="2" charset="0"/>
            </a:endParaRPr>
          </a:p>
          <a:p>
            <a:r>
              <a:rPr lang="en-US">
                <a:solidFill>
                  <a:srgbClr val="102C47"/>
                </a:solidFill>
                <a:latin typeface="Poppins"/>
                <a:ea typeface="+mn-lt"/>
                <a:cs typeface="Poppins"/>
              </a:rPr>
              <a:t>We heard that </a:t>
            </a:r>
            <a:r>
              <a:rPr lang="en-US" err="1">
                <a:solidFill>
                  <a:srgbClr val="102C47"/>
                </a:solidFill>
                <a:latin typeface="Poppins"/>
                <a:ea typeface="+mn-lt"/>
                <a:cs typeface="Poppins"/>
              </a:rPr>
              <a:t>organisations</a:t>
            </a:r>
            <a:r>
              <a:rPr lang="en-US">
                <a:solidFill>
                  <a:srgbClr val="102C47"/>
                </a:solidFill>
                <a:latin typeface="Poppins"/>
                <a:ea typeface="+mn-lt"/>
                <a:cs typeface="Poppins"/>
              </a:rPr>
              <a:t> delivering sport and physical activity struggle to hear from young people in local places who face the greatest </a:t>
            </a:r>
            <a:r>
              <a:rPr lang="en-US" b="1">
                <a:solidFill>
                  <a:srgbClr val="102C47"/>
                </a:solidFill>
                <a:latin typeface="Poppins"/>
                <a:ea typeface="+mn-lt"/>
                <a:cs typeface="Poppins"/>
              </a:rPr>
              <a:t>inequalities, </a:t>
            </a:r>
            <a:r>
              <a:rPr lang="en-US">
                <a:solidFill>
                  <a:srgbClr val="102C47"/>
                </a:solidFill>
                <a:latin typeface="Poppins"/>
                <a:ea typeface="+mn-lt"/>
                <a:cs typeface="Poppins"/>
              </a:rPr>
              <a:t>so their</a:t>
            </a:r>
            <a:r>
              <a:rPr lang="en-US" b="1">
                <a:solidFill>
                  <a:srgbClr val="102C47"/>
                </a:solidFill>
                <a:latin typeface="Poppins"/>
                <a:ea typeface="+mn-lt"/>
                <a:cs typeface="Poppins"/>
              </a:rPr>
              <a:t> </a:t>
            </a:r>
            <a:r>
              <a:rPr lang="en-US">
                <a:solidFill>
                  <a:srgbClr val="102C47"/>
                </a:solidFill>
                <a:latin typeface="Poppins"/>
                <a:ea typeface="+mn-lt"/>
                <a:cs typeface="Poppins"/>
              </a:rPr>
              <a:t>solutions don’t always meet local need.</a:t>
            </a:r>
            <a:endParaRPr lang="en-US">
              <a:solidFill>
                <a:srgbClr val="102C47"/>
              </a:solidFill>
            </a:endParaRPr>
          </a:p>
          <a:p>
            <a:endParaRPr lang="en-US">
              <a:solidFill>
                <a:srgbClr val="102C47"/>
              </a:solidFill>
              <a:latin typeface="Poppins" panose="00000500000000000000" pitchFamily="2" charset="0"/>
              <a:ea typeface="+mn-lt"/>
              <a:cs typeface="Poppins" panose="00000500000000000000" pitchFamily="2" charset="0"/>
            </a:endParaRPr>
          </a:p>
          <a:p>
            <a:r>
              <a:rPr lang="en-US">
                <a:solidFill>
                  <a:srgbClr val="102C47"/>
                </a:solidFill>
                <a:latin typeface="Poppins"/>
                <a:ea typeface="+mn-lt"/>
                <a:cs typeface="Poppins"/>
              </a:rPr>
              <a:t>How can </a:t>
            </a:r>
            <a:r>
              <a:rPr lang="en-US" b="1" err="1">
                <a:solidFill>
                  <a:srgbClr val="102C47"/>
                </a:solidFill>
                <a:latin typeface="Poppins"/>
                <a:ea typeface="+mn-lt"/>
                <a:cs typeface="Poppins"/>
              </a:rPr>
              <a:t>organisations</a:t>
            </a:r>
            <a:r>
              <a:rPr lang="en-US">
                <a:solidFill>
                  <a:srgbClr val="102C47"/>
                </a:solidFill>
                <a:latin typeface="Poppins"/>
                <a:ea typeface="+mn-lt"/>
                <a:cs typeface="Poppins"/>
              </a:rPr>
              <a:t> be supported to create opportunities for young people to </a:t>
            </a:r>
            <a:r>
              <a:rPr lang="en-US" b="1">
                <a:solidFill>
                  <a:srgbClr val="102C47"/>
                </a:solidFill>
                <a:latin typeface="Poppins"/>
                <a:ea typeface="+mn-lt"/>
                <a:cs typeface="Poppins"/>
              </a:rPr>
              <a:t>express their ideas, opinions, </a:t>
            </a:r>
            <a:r>
              <a:rPr lang="en-US">
                <a:solidFill>
                  <a:srgbClr val="102C47"/>
                </a:solidFill>
                <a:latin typeface="Poppins"/>
                <a:ea typeface="+mn-lt"/>
                <a:cs typeface="Poppins"/>
              </a:rPr>
              <a:t>and</a:t>
            </a:r>
            <a:r>
              <a:rPr lang="en-US" b="1">
                <a:solidFill>
                  <a:srgbClr val="102C47"/>
                </a:solidFill>
                <a:latin typeface="Poppins"/>
                <a:ea typeface="+mn-lt"/>
                <a:cs typeface="Poppins"/>
              </a:rPr>
              <a:t> needs </a:t>
            </a:r>
            <a:r>
              <a:rPr lang="en-US">
                <a:solidFill>
                  <a:srgbClr val="102C47"/>
                </a:solidFill>
                <a:latin typeface="Poppins"/>
                <a:ea typeface="+mn-lt"/>
                <a:cs typeface="Poppins"/>
              </a:rPr>
              <a:t>in their community? How can young people be engaged in a way that is </a:t>
            </a:r>
            <a:r>
              <a:rPr lang="en-US" b="1">
                <a:solidFill>
                  <a:srgbClr val="102C47"/>
                </a:solidFill>
                <a:latin typeface="Poppins"/>
                <a:ea typeface="+mn-lt"/>
                <a:cs typeface="Poppins"/>
              </a:rPr>
              <a:t>purposeful, meaningful </a:t>
            </a:r>
            <a:r>
              <a:rPr lang="en-US">
                <a:solidFill>
                  <a:srgbClr val="102C47"/>
                </a:solidFill>
                <a:latin typeface="Poppins"/>
                <a:ea typeface="+mn-lt"/>
                <a:cs typeface="Poppins"/>
              </a:rPr>
              <a:t>and</a:t>
            </a:r>
            <a:r>
              <a:rPr lang="en-US" b="1">
                <a:solidFill>
                  <a:srgbClr val="102C47"/>
                </a:solidFill>
                <a:latin typeface="Poppins"/>
                <a:ea typeface="+mn-lt"/>
                <a:cs typeface="Poppins"/>
              </a:rPr>
              <a:t> rewarding</a:t>
            </a:r>
            <a:r>
              <a:rPr lang="en-US">
                <a:solidFill>
                  <a:srgbClr val="102C47"/>
                </a:solidFill>
                <a:latin typeface="Poppins"/>
                <a:ea typeface="+mn-lt"/>
                <a:cs typeface="Poppins"/>
              </a:rPr>
              <a:t>? How can we </a:t>
            </a:r>
            <a:r>
              <a:rPr lang="en-US" b="1">
                <a:solidFill>
                  <a:srgbClr val="102C47"/>
                </a:solidFill>
                <a:latin typeface="Poppins"/>
                <a:ea typeface="+mn-lt"/>
                <a:cs typeface="Poppins"/>
              </a:rPr>
              <a:t>share</a:t>
            </a:r>
            <a:r>
              <a:rPr lang="en-US">
                <a:solidFill>
                  <a:srgbClr val="102C47"/>
                </a:solidFill>
                <a:latin typeface="Poppins"/>
                <a:ea typeface="+mn-lt"/>
                <a:cs typeface="Poppins"/>
              </a:rPr>
              <a:t> this learning with other </a:t>
            </a:r>
            <a:r>
              <a:rPr lang="en-US" err="1">
                <a:solidFill>
                  <a:srgbClr val="102C47"/>
                </a:solidFill>
                <a:latin typeface="Poppins"/>
                <a:ea typeface="+mn-lt"/>
                <a:cs typeface="Poppins"/>
              </a:rPr>
              <a:t>organisations</a:t>
            </a:r>
            <a:r>
              <a:rPr lang="en-US">
                <a:solidFill>
                  <a:srgbClr val="102C47"/>
                </a:solidFill>
                <a:latin typeface="Poppins"/>
                <a:ea typeface="+mn-lt"/>
                <a:cs typeface="Poppins"/>
              </a:rPr>
              <a:t>?</a:t>
            </a:r>
            <a:endParaRPr lang="en-US">
              <a:solidFill>
                <a:srgbClr val="102C47"/>
              </a:solidFill>
              <a:latin typeface="Poppins"/>
              <a:cs typeface="Poppins"/>
            </a:endParaRPr>
          </a:p>
        </p:txBody>
      </p:sp>
      <p:sp>
        <p:nvSpPr>
          <p:cNvPr id="4" name="Rectangle: Single Corner Rounded 3">
            <a:extLst>
              <a:ext uri="{FF2B5EF4-FFF2-40B4-BE49-F238E27FC236}">
                <a16:creationId xmlns:a16="http://schemas.microsoft.com/office/drawing/2014/main" id="{F34F7E8F-6BC8-1387-DC43-4A7C19F018A9}"/>
              </a:ext>
            </a:extLst>
          </p:cNvPr>
          <p:cNvSpPr/>
          <p:nvPr/>
        </p:nvSpPr>
        <p:spPr>
          <a:xfrm flipV="1">
            <a:off x="0" y="-1"/>
            <a:ext cx="3478967" cy="799475"/>
          </a:xfrm>
          <a:prstGeom prst="round1Rect">
            <a:avLst/>
          </a:prstGeom>
          <a:solidFill>
            <a:srgbClr val="E41B4A"/>
          </a:solidFill>
          <a:ln>
            <a:solidFill>
              <a:srgbClr val="E41B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27E9F67-75D8-34A7-83CF-4E8C64FEB4BE}"/>
              </a:ext>
            </a:extLst>
          </p:cNvPr>
          <p:cNvSpPr txBox="1"/>
          <p:nvPr/>
        </p:nvSpPr>
        <p:spPr>
          <a:xfrm>
            <a:off x="227351" y="202367"/>
            <a:ext cx="269025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bg1"/>
                </a:solidFill>
                <a:latin typeface="Poppins SemiBold"/>
              </a:rPr>
              <a:t>Your question...</a:t>
            </a:r>
            <a:endParaRPr lang="en-US">
              <a:solidFill>
                <a:schemeClr val="bg1"/>
              </a:solidFill>
            </a:endParaRPr>
          </a:p>
        </p:txBody>
      </p:sp>
    </p:spTree>
    <p:extLst>
      <p:ext uri="{BB962C8B-B14F-4D97-AF65-F5344CB8AC3E}">
        <p14:creationId xmlns:p14="http://schemas.microsoft.com/office/powerpoint/2010/main" val="3891459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Diagonal Corners Rounded 13">
            <a:extLst>
              <a:ext uri="{FF2B5EF4-FFF2-40B4-BE49-F238E27FC236}">
                <a16:creationId xmlns:a16="http://schemas.microsoft.com/office/drawing/2014/main" id="{5C2FC1D3-BA2E-D197-0C6A-C64A21FE38A6}"/>
              </a:ext>
            </a:extLst>
          </p:cNvPr>
          <p:cNvSpPr/>
          <p:nvPr/>
        </p:nvSpPr>
        <p:spPr>
          <a:xfrm flipH="1">
            <a:off x="411886" y="1795088"/>
            <a:ext cx="8795620" cy="3582590"/>
          </a:xfrm>
          <a:prstGeom prst="round2DiagRect">
            <a:avLst/>
          </a:prstGeom>
          <a:solidFill>
            <a:schemeClr val="bg1"/>
          </a:solidFill>
          <a:ln>
            <a:solidFill>
              <a:srgbClr val="E41B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33" name="TextBox 32">
            <a:extLst>
              <a:ext uri="{FF2B5EF4-FFF2-40B4-BE49-F238E27FC236}">
                <a16:creationId xmlns:a16="http://schemas.microsoft.com/office/drawing/2014/main" id="{42EA4F69-3ADC-2C87-0235-76DFFF86DB03}"/>
              </a:ext>
            </a:extLst>
          </p:cNvPr>
          <p:cNvSpPr txBox="1"/>
          <p:nvPr/>
        </p:nvSpPr>
        <p:spPr>
          <a:xfrm>
            <a:off x="661578" y="2148028"/>
            <a:ext cx="8284234" cy="28725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800"/>
              </a:spcAft>
              <a:buFont typeface="Arial"/>
              <a:buChar char="•"/>
              <a:defRPr/>
            </a:pPr>
            <a:r>
              <a:rPr lang="en-GB" sz="1400">
                <a:solidFill>
                  <a:srgbClr val="133554"/>
                </a:solidFill>
                <a:latin typeface="Poppins"/>
                <a:cs typeface="Poppins"/>
              </a:rPr>
              <a:t>Network of </a:t>
            </a:r>
            <a:r>
              <a:rPr lang="en-GB" sz="1400" b="1">
                <a:solidFill>
                  <a:srgbClr val="133554"/>
                </a:solidFill>
                <a:latin typeface="Poppins"/>
                <a:cs typeface="Poppins"/>
              </a:rPr>
              <a:t>local youth ambassadors </a:t>
            </a:r>
            <a:r>
              <a:rPr lang="en-GB" sz="1400">
                <a:solidFill>
                  <a:srgbClr val="133554"/>
                </a:solidFill>
                <a:latin typeface="Poppins"/>
                <a:cs typeface="Poppins"/>
              </a:rPr>
              <a:t>that conduct peer research in their area and feed into a national network of youth ambassadors.</a:t>
            </a:r>
            <a:endParaRPr lang="en-GB" sz="1400">
              <a:solidFill>
                <a:srgbClr val="133554"/>
              </a:solidFill>
              <a:latin typeface="Poppins"/>
              <a:ea typeface="+mn-lt"/>
              <a:cs typeface="Poppins"/>
            </a:endParaRPr>
          </a:p>
          <a:p>
            <a:pPr marL="285750" indent="-285750">
              <a:spcAft>
                <a:spcPts val="800"/>
              </a:spcAft>
              <a:buFont typeface="Arial"/>
              <a:buChar char="•"/>
              <a:defRPr/>
            </a:pPr>
            <a:r>
              <a:rPr kumimoji="0" lang="en-GB" sz="1400" b="1" i="0" u="none" strike="noStrike" kern="1200" cap="none" spc="0" normalizeH="0" baseline="0" noProof="0">
                <a:ln>
                  <a:noFill/>
                </a:ln>
                <a:solidFill>
                  <a:srgbClr val="133554"/>
                </a:solidFill>
                <a:effectLst/>
                <a:uLnTx/>
                <a:uFillTx/>
                <a:latin typeface="Poppins"/>
                <a:ea typeface="+mn-lt"/>
                <a:cs typeface="Poppins"/>
              </a:rPr>
              <a:t>Local problems </a:t>
            </a:r>
            <a:r>
              <a:rPr kumimoji="0" lang="en-GB" sz="1400" i="0" u="none" strike="noStrike" kern="1200" cap="none" spc="0" normalizeH="0" baseline="0" noProof="0">
                <a:ln>
                  <a:noFill/>
                </a:ln>
                <a:solidFill>
                  <a:srgbClr val="133554"/>
                </a:solidFill>
                <a:effectLst/>
                <a:uLnTx/>
                <a:uFillTx/>
                <a:latin typeface="Poppins"/>
                <a:ea typeface="+mn-lt"/>
                <a:cs typeface="Poppins"/>
              </a:rPr>
              <a:t>are taken to a diverse group of local young people to work through, with </a:t>
            </a:r>
            <a:r>
              <a:rPr kumimoji="0" lang="en-GB" sz="1400" b="1" i="0" u="none" strike="noStrike" kern="1200" cap="none" spc="0" normalizeH="0" baseline="0" noProof="0">
                <a:ln>
                  <a:noFill/>
                </a:ln>
                <a:solidFill>
                  <a:srgbClr val="133554"/>
                </a:solidFill>
                <a:effectLst/>
                <a:uLnTx/>
                <a:uFillTx/>
                <a:latin typeface="Poppins"/>
                <a:ea typeface="+mn-lt"/>
                <a:cs typeface="Poppins"/>
              </a:rPr>
              <a:t>outputs shared </a:t>
            </a:r>
            <a:r>
              <a:rPr kumimoji="0" lang="en-GB" sz="1400" i="0" u="none" strike="noStrike" kern="1200" cap="none" spc="0" normalizeH="0" baseline="0" noProof="0">
                <a:ln>
                  <a:noFill/>
                </a:ln>
                <a:solidFill>
                  <a:srgbClr val="133554"/>
                </a:solidFill>
                <a:effectLst/>
                <a:uLnTx/>
                <a:uFillTx/>
                <a:latin typeface="Poppins"/>
                <a:ea typeface="+mn-lt"/>
                <a:cs typeface="Poppins"/>
              </a:rPr>
              <a:t>across partners.</a:t>
            </a:r>
            <a:endParaRPr lang="en-GB" sz="1400">
              <a:solidFill>
                <a:srgbClr val="133554"/>
              </a:solidFill>
              <a:latin typeface="Poppins"/>
              <a:cs typeface="Poppins"/>
            </a:endParaRPr>
          </a:p>
          <a:p>
            <a:pPr marL="285750" indent="-285750">
              <a:spcAft>
                <a:spcPts val="800"/>
              </a:spcAft>
              <a:buFont typeface="Arial"/>
              <a:buChar char="•"/>
              <a:defRPr/>
            </a:pPr>
            <a:r>
              <a:rPr kumimoji="0" lang="en-GB" sz="1400" i="0" u="none" strike="noStrike" kern="1200" cap="none" spc="0" normalizeH="0" baseline="0" noProof="0">
                <a:ln>
                  <a:noFill/>
                </a:ln>
                <a:solidFill>
                  <a:srgbClr val="133554"/>
                </a:solidFill>
                <a:effectLst/>
                <a:uLnTx/>
                <a:uFillTx/>
                <a:latin typeface="Poppins"/>
                <a:ea typeface="+mn-ea"/>
                <a:cs typeface="Poppins"/>
              </a:rPr>
              <a:t>Young people that </a:t>
            </a:r>
            <a:r>
              <a:rPr kumimoji="0" lang="en-GB" sz="1400" b="1" i="0" u="none" strike="noStrike" kern="1200" cap="none" spc="0" normalizeH="0" baseline="0" noProof="0">
                <a:ln>
                  <a:noFill/>
                </a:ln>
                <a:solidFill>
                  <a:srgbClr val="133554"/>
                </a:solidFill>
                <a:effectLst/>
                <a:uLnTx/>
                <a:uFillTx/>
                <a:latin typeface="Poppins"/>
                <a:ea typeface="+mn-ea"/>
                <a:cs typeface="Poppins"/>
              </a:rPr>
              <a:t>represent different organisations </a:t>
            </a:r>
            <a:r>
              <a:rPr kumimoji="0" lang="en-GB" sz="1400" i="0" u="none" strike="noStrike" kern="1200" cap="none" spc="0" normalizeH="0" baseline="0" noProof="0">
                <a:ln>
                  <a:noFill/>
                </a:ln>
                <a:solidFill>
                  <a:srgbClr val="133554"/>
                </a:solidFill>
                <a:effectLst/>
                <a:uLnTx/>
                <a:uFillTx/>
                <a:latin typeface="Poppins"/>
                <a:ea typeface="+mn-ea"/>
                <a:cs typeface="Poppins"/>
              </a:rPr>
              <a:t>come together locally to identify and solve problems. Act as </a:t>
            </a:r>
            <a:r>
              <a:rPr kumimoji="0" lang="en-GB" sz="1400" b="1" i="0" u="none" strike="noStrike" kern="1200" cap="none" spc="0" normalizeH="0" baseline="0" noProof="0">
                <a:ln>
                  <a:noFill/>
                </a:ln>
                <a:solidFill>
                  <a:srgbClr val="133554"/>
                </a:solidFill>
                <a:effectLst/>
                <a:uLnTx/>
                <a:uFillTx/>
                <a:latin typeface="Poppins"/>
                <a:ea typeface="+mn-ea"/>
                <a:cs typeface="Poppins"/>
              </a:rPr>
              <a:t>young researchers </a:t>
            </a:r>
            <a:r>
              <a:rPr kumimoji="0" lang="en-GB" sz="1400" i="0" u="none" strike="noStrike" kern="1200" cap="none" spc="0" normalizeH="0" baseline="0" noProof="0">
                <a:ln>
                  <a:noFill/>
                </a:ln>
                <a:solidFill>
                  <a:srgbClr val="133554"/>
                </a:solidFill>
                <a:effectLst/>
                <a:uLnTx/>
                <a:uFillTx/>
                <a:latin typeface="Poppins"/>
                <a:ea typeface="+mn-ea"/>
                <a:cs typeface="Poppins"/>
              </a:rPr>
              <a:t>to hear from different young people.</a:t>
            </a:r>
            <a:endParaRPr lang="en-GB">
              <a:solidFill>
                <a:srgbClr val="133554"/>
              </a:solidFill>
              <a:latin typeface="Aptos" panose="020B0004020202020204"/>
              <a:cs typeface="Poppins"/>
            </a:endParaRPr>
          </a:p>
          <a:p>
            <a:pPr marL="285750" indent="-285750">
              <a:spcAft>
                <a:spcPts val="800"/>
              </a:spcAft>
              <a:buFont typeface="Arial"/>
              <a:buChar char="•"/>
              <a:defRPr/>
            </a:pPr>
            <a:r>
              <a:rPr lang="en-GB" sz="1400">
                <a:solidFill>
                  <a:srgbClr val="133554"/>
                </a:solidFill>
                <a:latin typeface="Poppins"/>
                <a:cs typeface="Poppins"/>
              </a:rPr>
              <a:t>Young people are supported to sit on </a:t>
            </a:r>
            <a:r>
              <a:rPr lang="en-GB" sz="1400" b="1">
                <a:solidFill>
                  <a:srgbClr val="133554"/>
                </a:solidFill>
                <a:latin typeface="Poppins"/>
                <a:cs typeface="Poppins"/>
              </a:rPr>
              <a:t>local boards</a:t>
            </a:r>
            <a:r>
              <a:rPr lang="en-GB" sz="1400">
                <a:solidFill>
                  <a:srgbClr val="133554"/>
                </a:solidFill>
                <a:latin typeface="Poppins"/>
                <a:cs typeface="Poppins"/>
              </a:rPr>
              <a:t>/ </a:t>
            </a:r>
            <a:r>
              <a:rPr lang="en-GB" sz="1400" b="1">
                <a:solidFill>
                  <a:srgbClr val="133554"/>
                </a:solidFill>
                <a:latin typeface="Poppins"/>
                <a:cs typeface="Poppins"/>
              </a:rPr>
              <a:t>groups</a:t>
            </a:r>
            <a:r>
              <a:rPr lang="en-GB" sz="1400">
                <a:solidFill>
                  <a:srgbClr val="133554"/>
                </a:solidFill>
                <a:latin typeface="Poppins"/>
                <a:cs typeface="Poppins"/>
              </a:rPr>
              <a:t> that oversee the decision making in local areas.</a:t>
            </a:r>
            <a:endParaRPr lang="en-GB">
              <a:solidFill>
                <a:srgbClr val="133554"/>
              </a:solidFill>
              <a:latin typeface="Aptos" panose="020B0004020202020204"/>
              <a:cs typeface="Poppins"/>
            </a:endParaRPr>
          </a:p>
          <a:p>
            <a:pPr marL="285750" indent="-285750">
              <a:spcAft>
                <a:spcPts val="800"/>
              </a:spcAft>
              <a:buFont typeface="Arial"/>
              <a:buChar char="•"/>
              <a:defRPr/>
            </a:pPr>
            <a:r>
              <a:rPr lang="en-GB" sz="1400">
                <a:solidFill>
                  <a:srgbClr val="133554"/>
                </a:solidFill>
                <a:latin typeface="Poppins"/>
                <a:cs typeface="Poppins"/>
              </a:rPr>
              <a:t>Young people currently volunteering in national organisations are buddied up to local young people to </a:t>
            </a:r>
            <a:r>
              <a:rPr lang="en-GB" sz="1400" b="1">
                <a:solidFill>
                  <a:srgbClr val="133554"/>
                </a:solidFill>
                <a:latin typeface="Poppins"/>
                <a:cs typeface="Poppins"/>
              </a:rPr>
              <a:t>co-design solutions </a:t>
            </a:r>
            <a:r>
              <a:rPr lang="en-GB" sz="1400">
                <a:solidFill>
                  <a:srgbClr val="133554"/>
                </a:solidFill>
                <a:latin typeface="Poppins"/>
                <a:cs typeface="Poppins"/>
              </a:rPr>
              <a:t>to problems and better connect national and local groups.</a:t>
            </a:r>
            <a:endParaRPr lang="en-GB">
              <a:solidFill>
                <a:srgbClr val="133554"/>
              </a:solidFill>
              <a:latin typeface="Aptos" panose="020B0004020202020204"/>
              <a:cs typeface="Poppins"/>
            </a:endParaRPr>
          </a:p>
        </p:txBody>
      </p:sp>
      <p:sp>
        <p:nvSpPr>
          <p:cNvPr id="34" name="Rectangle: Single Corner Rounded 33">
            <a:extLst>
              <a:ext uri="{FF2B5EF4-FFF2-40B4-BE49-F238E27FC236}">
                <a16:creationId xmlns:a16="http://schemas.microsoft.com/office/drawing/2014/main" id="{1DE2D9C3-DEBD-9309-BF41-4BEB5957F880}"/>
              </a:ext>
            </a:extLst>
          </p:cNvPr>
          <p:cNvSpPr/>
          <p:nvPr/>
        </p:nvSpPr>
        <p:spPr>
          <a:xfrm flipV="1">
            <a:off x="0" y="-1"/>
            <a:ext cx="3478967" cy="799475"/>
          </a:xfrm>
          <a:prstGeom prst="round1Rect">
            <a:avLst/>
          </a:prstGeom>
          <a:solidFill>
            <a:srgbClr val="E41B4A"/>
          </a:solidFill>
          <a:ln>
            <a:solidFill>
              <a:srgbClr val="E41B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36" name="TextBox 35">
            <a:extLst>
              <a:ext uri="{FF2B5EF4-FFF2-40B4-BE49-F238E27FC236}">
                <a16:creationId xmlns:a16="http://schemas.microsoft.com/office/drawing/2014/main" id="{121B35CE-D9C0-2DC1-07AE-C005F13C6503}"/>
              </a:ext>
            </a:extLst>
          </p:cNvPr>
          <p:cNvSpPr txBox="1"/>
          <p:nvPr/>
        </p:nvSpPr>
        <p:spPr>
          <a:xfrm>
            <a:off x="227351" y="202367"/>
            <a:ext cx="436713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Poppins SemiBold"/>
                <a:ea typeface="+mn-ea"/>
                <a:cs typeface="+mn-cs"/>
              </a:rPr>
              <a:t>Some ideas</a:t>
            </a: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pic>
        <p:nvPicPr>
          <p:cNvPr id="3" name="Graphic 2" descr="Lightbulb with solid fill">
            <a:extLst>
              <a:ext uri="{FF2B5EF4-FFF2-40B4-BE49-F238E27FC236}">
                <a16:creationId xmlns:a16="http://schemas.microsoft.com/office/drawing/2014/main" id="{5E47687B-14F8-32FD-0E94-2B6E09A386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31606" y="164708"/>
            <a:ext cx="492810" cy="472608"/>
          </a:xfrm>
          <a:prstGeom prst="rect">
            <a:avLst/>
          </a:prstGeom>
        </p:spPr>
      </p:pic>
    </p:spTree>
    <p:extLst>
      <p:ext uri="{BB962C8B-B14F-4D97-AF65-F5344CB8AC3E}">
        <p14:creationId xmlns:p14="http://schemas.microsoft.com/office/powerpoint/2010/main" val="96672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Single Corner Rounded 24">
            <a:extLst>
              <a:ext uri="{FF2B5EF4-FFF2-40B4-BE49-F238E27FC236}">
                <a16:creationId xmlns:a16="http://schemas.microsoft.com/office/drawing/2014/main" id="{B9FB74DF-3FF2-5767-5793-7A2477533DED}"/>
              </a:ext>
            </a:extLst>
          </p:cNvPr>
          <p:cNvSpPr/>
          <p:nvPr/>
        </p:nvSpPr>
        <p:spPr>
          <a:xfrm rot="10800000" flipH="1">
            <a:off x="421749" y="4147725"/>
            <a:ext cx="7426109" cy="2224871"/>
          </a:xfrm>
          <a:prstGeom prst="round1Rect">
            <a:avLst/>
          </a:prstGeom>
          <a:solidFill>
            <a:srgbClr val="0072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17">
            <a:extLst>
              <a:ext uri="{FF2B5EF4-FFF2-40B4-BE49-F238E27FC236}">
                <a16:creationId xmlns:a16="http://schemas.microsoft.com/office/drawing/2014/main" id="{20F62942-8361-DE4F-A756-8B134BDCF77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68595" y="6074470"/>
            <a:ext cx="1074989" cy="328469"/>
          </a:xfrm>
          <a:prstGeom prst="rect">
            <a:avLst/>
          </a:prstGeom>
        </p:spPr>
      </p:pic>
      <p:sp>
        <p:nvSpPr>
          <p:cNvPr id="3" name="Google Shape;46;p1">
            <a:extLst>
              <a:ext uri="{FF2B5EF4-FFF2-40B4-BE49-F238E27FC236}">
                <a16:creationId xmlns:a16="http://schemas.microsoft.com/office/drawing/2014/main" id="{EA77DE10-E374-62A4-A86E-787BEF7E6449}"/>
              </a:ext>
            </a:extLst>
          </p:cNvPr>
          <p:cNvSpPr/>
          <p:nvPr/>
        </p:nvSpPr>
        <p:spPr>
          <a:xfrm flipH="1">
            <a:off x="426894" y="479226"/>
            <a:ext cx="9468519" cy="2043822"/>
          </a:xfrm>
          <a:prstGeom prst="round1Rect">
            <a:avLst/>
          </a:prstGeom>
          <a:solidFill>
            <a:srgbClr val="E41B4A"/>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chemeClr val="lt1"/>
              </a:buClr>
              <a:buSzPts val="3200"/>
              <a:buFont typeface="Poppins SemiBold"/>
              <a:buNone/>
            </a:pPr>
            <a:endParaRPr lang="en-GB" sz="3200" b="0" i="0" u="none" strike="noStrike" cap="none">
              <a:solidFill>
                <a:schemeClr val="lt1"/>
              </a:solidFill>
              <a:latin typeface="Poppins SemiBold"/>
              <a:ea typeface="Poppins"/>
              <a:cs typeface="Poppins SemiBold"/>
            </a:endParaRPr>
          </a:p>
        </p:txBody>
      </p:sp>
      <p:sp>
        <p:nvSpPr>
          <p:cNvPr id="4" name="TextBox 3">
            <a:extLst>
              <a:ext uri="{FF2B5EF4-FFF2-40B4-BE49-F238E27FC236}">
                <a16:creationId xmlns:a16="http://schemas.microsoft.com/office/drawing/2014/main" id="{7A9B299B-E4C2-3BF2-4130-457BBFA28B98}"/>
              </a:ext>
            </a:extLst>
          </p:cNvPr>
          <p:cNvSpPr txBox="1"/>
          <p:nvPr/>
        </p:nvSpPr>
        <p:spPr>
          <a:xfrm>
            <a:off x="683302" y="770745"/>
            <a:ext cx="8826706" cy="14670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400"/>
              </a:spcAft>
            </a:pPr>
            <a:r>
              <a:rPr lang="en-GB" sz="3200">
                <a:solidFill>
                  <a:schemeClr val="bg1"/>
                </a:solidFill>
                <a:latin typeface="Poppins SemiBold"/>
                <a:cs typeface="Segoe UI"/>
              </a:rPr>
              <a:t>The Big Picture</a:t>
            </a:r>
            <a:endParaRPr lang="en-US">
              <a:solidFill>
                <a:schemeClr val="bg1"/>
              </a:solidFill>
            </a:endParaRPr>
          </a:p>
          <a:p>
            <a:pPr>
              <a:spcAft>
                <a:spcPts val="400"/>
              </a:spcAft>
            </a:pPr>
            <a:r>
              <a:rPr lang="en-GB">
                <a:solidFill>
                  <a:schemeClr val="bg1"/>
                </a:solidFill>
                <a:latin typeface="Poppins"/>
                <a:cs typeface="Segoe UI"/>
              </a:rPr>
              <a:t>We want </a:t>
            </a:r>
            <a:r>
              <a:rPr lang="en-GB" b="1">
                <a:solidFill>
                  <a:schemeClr val="bg1"/>
                </a:solidFill>
                <a:latin typeface="Poppins"/>
                <a:cs typeface="Segoe UI"/>
              </a:rPr>
              <a:t>every</a:t>
            </a:r>
            <a:r>
              <a:rPr lang="en-GB">
                <a:solidFill>
                  <a:schemeClr val="bg1"/>
                </a:solidFill>
                <a:latin typeface="Poppins"/>
                <a:cs typeface="Segoe UI"/>
              </a:rPr>
              <a:t> child and young person to experience the enjoyment and benefits that being active can bring. Their needs, expectations and safety should come first in the design and delivery of activity.</a:t>
            </a:r>
          </a:p>
        </p:txBody>
      </p:sp>
      <p:sp>
        <p:nvSpPr>
          <p:cNvPr id="21" name="Google Shape;90;p4">
            <a:extLst>
              <a:ext uri="{FF2B5EF4-FFF2-40B4-BE49-F238E27FC236}">
                <a16:creationId xmlns:a16="http://schemas.microsoft.com/office/drawing/2014/main" id="{BB2DF01A-2090-A010-ADC4-D8FE484C65F8}"/>
              </a:ext>
            </a:extLst>
          </p:cNvPr>
          <p:cNvSpPr/>
          <p:nvPr/>
        </p:nvSpPr>
        <p:spPr>
          <a:xfrm rot="10800000" flipH="1" flipV="1">
            <a:off x="422296" y="2519814"/>
            <a:ext cx="9487546" cy="1787673"/>
          </a:xfrm>
          <a:prstGeom prst="rect">
            <a:avLst/>
          </a:prstGeom>
          <a:solidFill>
            <a:schemeClr val="tx2">
              <a:lumMod val="90000"/>
              <a:lumOff val="10000"/>
            </a:schemeClr>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15000"/>
              </a:lnSpc>
              <a:spcBef>
                <a:spcPts val="0"/>
              </a:spcBef>
              <a:spcAft>
                <a:spcPts val="0"/>
              </a:spcAft>
              <a:buNone/>
            </a:pPr>
            <a:endParaRPr lang="en-GB"/>
          </a:p>
          <a:p>
            <a:pPr marL="0" marR="0" lvl="0" indent="0" algn="ctr" rtl="0">
              <a:lnSpc>
                <a:spcPct val="115000"/>
              </a:lnSpc>
              <a:spcBef>
                <a:spcPts val="0"/>
              </a:spcBef>
              <a:spcAft>
                <a:spcPts val="0"/>
              </a:spcAft>
              <a:buNone/>
            </a:pPr>
            <a:endParaRPr>
              <a:sym typeface="Poppins SemiBold"/>
            </a:endParaRPr>
          </a:p>
        </p:txBody>
      </p:sp>
      <p:sp>
        <p:nvSpPr>
          <p:cNvPr id="23" name="TextBox 22">
            <a:extLst>
              <a:ext uri="{FF2B5EF4-FFF2-40B4-BE49-F238E27FC236}">
                <a16:creationId xmlns:a16="http://schemas.microsoft.com/office/drawing/2014/main" id="{79E8B348-DFF4-ED3A-A8C6-4BD5E91B7DB6}"/>
              </a:ext>
            </a:extLst>
          </p:cNvPr>
          <p:cNvSpPr txBox="1"/>
          <p:nvPr/>
        </p:nvSpPr>
        <p:spPr>
          <a:xfrm>
            <a:off x="683302" y="2694868"/>
            <a:ext cx="8939133" cy="14670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400"/>
              </a:spcAft>
            </a:pPr>
            <a:r>
              <a:rPr lang="en-US" sz="3200">
                <a:solidFill>
                  <a:schemeClr val="bg1"/>
                </a:solidFill>
                <a:latin typeface="Poppins SemiBold"/>
                <a:cs typeface="Segoe UI"/>
              </a:rPr>
              <a:t>​The Big Question</a:t>
            </a:r>
            <a:endParaRPr lang="en-US" sz="3200">
              <a:solidFill>
                <a:schemeClr val="bg1"/>
              </a:solidFill>
              <a:latin typeface="Poppins SemiBold"/>
              <a:cs typeface="Poppins SemiBold"/>
            </a:endParaRPr>
          </a:p>
          <a:p>
            <a:r>
              <a:rPr lang="en-US" b="1">
                <a:solidFill>
                  <a:schemeClr val="bg1"/>
                </a:solidFill>
                <a:latin typeface="Poppins SemiBold"/>
                <a:cs typeface="Segoe UI"/>
              </a:rPr>
              <a:t>H</a:t>
            </a:r>
            <a:r>
              <a:rPr lang="en-US">
                <a:solidFill>
                  <a:schemeClr val="bg1"/>
                </a:solidFill>
                <a:latin typeface="Poppins"/>
                <a:cs typeface="Segoe UI"/>
              </a:rPr>
              <a:t>ow might we</a:t>
            </a:r>
            <a:r>
              <a:rPr lang="en-GB">
                <a:solidFill>
                  <a:schemeClr val="bg1"/>
                </a:solidFill>
                <a:latin typeface="Poppins"/>
                <a:cs typeface="Segoe UI"/>
              </a:rPr>
              <a:t> put </a:t>
            </a:r>
            <a:r>
              <a:rPr lang="en-GB">
                <a:solidFill>
                  <a:schemeClr val="bg1"/>
                </a:solidFill>
                <a:latin typeface="Poppins SemiBold"/>
                <a:cs typeface="Segoe UI"/>
              </a:rPr>
              <a:t>young people’s voice</a:t>
            </a:r>
            <a:r>
              <a:rPr lang="en-GB">
                <a:solidFill>
                  <a:schemeClr val="bg1"/>
                </a:solidFill>
                <a:latin typeface="Poppins"/>
                <a:cs typeface="Segoe UI"/>
              </a:rPr>
              <a:t> (their ideas and opinions) at the heart of </a:t>
            </a:r>
            <a:r>
              <a:rPr lang="en-GB" b="1">
                <a:solidFill>
                  <a:schemeClr val="bg1"/>
                </a:solidFill>
                <a:latin typeface="Poppins"/>
                <a:cs typeface="Segoe UI"/>
              </a:rPr>
              <a:t>Sport England’s work</a:t>
            </a:r>
            <a:r>
              <a:rPr lang="en-GB">
                <a:solidFill>
                  <a:schemeClr val="bg1"/>
                </a:solidFill>
                <a:latin typeface="Poppins"/>
                <a:cs typeface="Segoe UI"/>
              </a:rPr>
              <a:t>, and support </a:t>
            </a:r>
            <a:r>
              <a:rPr lang="en-GB" b="1">
                <a:solidFill>
                  <a:schemeClr val="bg1"/>
                </a:solidFill>
                <a:latin typeface="Poppins"/>
                <a:cs typeface="Segoe UI"/>
              </a:rPr>
              <a:t>other organisations </a:t>
            </a:r>
            <a:r>
              <a:rPr lang="en-US">
                <a:solidFill>
                  <a:schemeClr val="bg1"/>
                </a:solidFill>
                <a:latin typeface="Poppins"/>
                <a:cs typeface="Segoe UI"/>
              </a:rPr>
              <a:t>​to do the same?</a:t>
            </a:r>
            <a:endParaRPr lang="en-US">
              <a:solidFill>
                <a:schemeClr val="bg1"/>
              </a:solidFill>
              <a:latin typeface="Poppins"/>
              <a:cs typeface="Poppins"/>
            </a:endParaRPr>
          </a:p>
        </p:txBody>
      </p:sp>
      <p:sp>
        <p:nvSpPr>
          <p:cNvPr id="24" name="TextBox 23">
            <a:extLst>
              <a:ext uri="{FF2B5EF4-FFF2-40B4-BE49-F238E27FC236}">
                <a16:creationId xmlns:a16="http://schemas.microsoft.com/office/drawing/2014/main" id="{2E3A407C-292A-13D7-112A-E6E7E2956D9B}"/>
              </a:ext>
            </a:extLst>
          </p:cNvPr>
          <p:cNvSpPr txBox="1"/>
          <p:nvPr/>
        </p:nvSpPr>
        <p:spPr>
          <a:xfrm>
            <a:off x="683302" y="4594665"/>
            <a:ext cx="693137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FFFF"/>
                </a:solidFill>
                <a:latin typeface="Poppins"/>
                <a:cs typeface="Poppins"/>
              </a:rPr>
              <a:t>This is about giving </a:t>
            </a:r>
            <a:r>
              <a:rPr lang="en-US" b="1">
                <a:solidFill>
                  <a:srgbClr val="FFFFFF"/>
                </a:solidFill>
                <a:latin typeface="Poppins"/>
                <a:cs typeface="Poppins"/>
              </a:rPr>
              <a:t>more </a:t>
            </a:r>
            <a:r>
              <a:rPr lang="en-US">
                <a:solidFill>
                  <a:srgbClr val="FFFFFF"/>
                </a:solidFill>
                <a:latin typeface="Poppins"/>
                <a:cs typeface="Poppins"/>
              </a:rPr>
              <a:t>young people access to physical activity that is inclusive, enjoyable and rewarding for them by listening to the voices that are often left out.</a:t>
            </a:r>
          </a:p>
          <a:p>
            <a:endParaRPr lang="en-US">
              <a:solidFill>
                <a:srgbClr val="FFFFFF"/>
              </a:solidFill>
              <a:latin typeface="Poppins"/>
              <a:cs typeface="Poppins"/>
            </a:endParaRPr>
          </a:p>
          <a:p>
            <a:r>
              <a:rPr lang="en-US" b="1">
                <a:solidFill>
                  <a:srgbClr val="FFFFFF"/>
                </a:solidFill>
                <a:latin typeface="Poppins"/>
                <a:cs typeface="Poppins"/>
              </a:rPr>
              <a:t>Over to you...</a:t>
            </a:r>
          </a:p>
        </p:txBody>
      </p:sp>
    </p:spTree>
    <p:extLst>
      <p:ext uri="{BB962C8B-B14F-4D97-AF65-F5344CB8AC3E}">
        <p14:creationId xmlns:p14="http://schemas.microsoft.com/office/powerpoint/2010/main" val="2151091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41B4A"/>
        </a:solid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A9B97567-8026-48E8-0910-AC889CD69534}"/>
              </a:ext>
            </a:extLst>
          </p:cNvPr>
          <p:cNvGrpSpPr/>
          <p:nvPr/>
        </p:nvGrpSpPr>
        <p:grpSpPr>
          <a:xfrm>
            <a:off x="339562" y="1144029"/>
            <a:ext cx="9245166" cy="5371345"/>
            <a:chOff x="339562" y="407012"/>
            <a:chExt cx="9245166" cy="5995935"/>
          </a:xfrm>
        </p:grpSpPr>
        <p:grpSp>
          <p:nvGrpSpPr>
            <p:cNvPr id="19" name="Group 18">
              <a:extLst>
                <a:ext uri="{FF2B5EF4-FFF2-40B4-BE49-F238E27FC236}">
                  <a16:creationId xmlns:a16="http://schemas.microsoft.com/office/drawing/2014/main" id="{0DEEB5E5-1E97-3408-3A6A-802768BB40E8}"/>
                </a:ext>
              </a:extLst>
            </p:cNvPr>
            <p:cNvGrpSpPr/>
            <p:nvPr/>
          </p:nvGrpSpPr>
          <p:grpSpPr>
            <a:xfrm flipH="1">
              <a:off x="339562" y="407013"/>
              <a:ext cx="4472298" cy="2872208"/>
              <a:chOff x="216895" y="1056586"/>
              <a:chExt cx="2980448" cy="2011050"/>
            </a:xfrm>
          </p:grpSpPr>
          <p:sp>
            <p:nvSpPr>
              <p:cNvPr id="17" name="Rectangle: Diagonal Corners Rounded 16">
                <a:extLst>
                  <a:ext uri="{FF2B5EF4-FFF2-40B4-BE49-F238E27FC236}">
                    <a16:creationId xmlns:a16="http://schemas.microsoft.com/office/drawing/2014/main" id="{0284E9DA-09CE-E0F0-8DD9-D48013102049}"/>
                  </a:ext>
                </a:extLst>
              </p:cNvPr>
              <p:cNvSpPr/>
              <p:nvPr/>
            </p:nvSpPr>
            <p:spPr>
              <a:xfrm>
                <a:off x="216895" y="1092451"/>
                <a:ext cx="2904019" cy="1975185"/>
              </a:xfrm>
              <a:prstGeom prst="round2DiagRect">
                <a:avLst/>
              </a:prstGeom>
              <a:solidFill>
                <a:srgbClr val="102C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8" name="Rectangle: Diagonal Corners Rounded 17">
                <a:extLst>
                  <a:ext uri="{FF2B5EF4-FFF2-40B4-BE49-F238E27FC236}">
                    <a16:creationId xmlns:a16="http://schemas.microsoft.com/office/drawing/2014/main" id="{74D2D047-DFCF-96F8-87F4-4CB949E5C9DB}"/>
                  </a:ext>
                </a:extLst>
              </p:cNvPr>
              <p:cNvSpPr/>
              <p:nvPr/>
            </p:nvSpPr>
            <p:spPr>
              <a:xfrm>
                <a:off x="307164" y="1056586"/>
                <a:ext cx="2890179" cy="1908293"/>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grpSp>
        <p:grpSp>
          <p:nvGrpSpPr>
            <p:cNvPr id="23" name="Group 22">
              <a:extLst>
                <a:ext uri="{FF2B5EF4-FFF2-40B4-BE49-F238E27FC236}">
                  <a16:creationId xmlns:a16="http://schemas.microsoft.com/office/drawing/2014/main" id="{AFCE7FB3-09A2-F28E-571A-9D59C5E3DB25}"/>
                </a:ext>
              </a:extLst>
            </p:cNvPr>
            <p:cNvGrpSpPr/>
            <p:nvPr/>
          </p:nvGrpSpPr>
          <p:grpSpPr>
            <a:xfrm flipH="1">
              <a:off x="5084078" y="407012"/>
              <a:ext cx="4472298" cy="2872208"/>
              <a:chOff x="216895" y="1056586"/>
              <a:chExt cx="2980448" cy="2011050"/>
            </a:xfrm>
          </p:grpSpPr>
          <p:sp>
            <p:nvSpPr>
              <p:cNvPr id="21" name="Rectangle: Diagonal Corners Rounded 20">
                <a:extLst>
                  <a:ext uri="{FF2B5EF4-FFF2-40B4-BE49-F238E27FC236}">
                    <a16:creationId xmlns:a16="http://schemas.microsoft.com/office/drawing/2014/main" id="{F3194865-FEE8-3FF8-4DC4-E3B0AA75AAEF}"/>
                  </a:ext>
                </a:extLst>
              </p:cNvPr>
              <p:cNvSpPr/>
              <p:nvPr/>
            </p:nvSpPr>
            <p:spPr>
              <a:xfrm>
                <a:off x="216895" y="1092451"/>
                <a:ext cx="2904019" cy="1975185"/>
              </a:xfrm>
              <a:prstGeom prst="round2DiagRect">
                <a:avLst/>
              </a:prstGeom>
              <a:solidFill>
                <a:srgbClr val="102C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2" name="Rectangle: Diagonal Corners Rounded 21">
                <a:extLst>
                  <a:ext uri="{FF2B5EF4-FFF2-40B4-BE49-F238E27FC236}">
                    <a16:creationId xmlns:a16="http://schemas.microsoft.com/office/drawing/2014/main" id="{DDAF2E58-7015-BFB7-87CE-5E04D8095B68}"/>
                  </a:ext>
                </a:extLst>
              </p:cNvPr>
              <p:cNvSpPr/>
              <p:nvPr/>
            </p:nvSpPr>
            <p:spPr>
              <a:xfrm>
                <a:off x="307164" y="1056586"/>
                <a:ext cx="2890179" cy="1908293"/>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grpSp>
        <p:grpSp>
          <p:nvGrpSpPr>
            <p:cNvPr id="27" name="Group 26">
              <a:extLst>
                <a:ext uri="{FF2B5EF4-FFF2-40B4-BE49-F238E27FC236}">
                  <a16:creationId xmlns:a16="http://schemas.microsoft.com/office/drawing/2014/main" id="{AB984FFA-04AD-B977-314A-E5698195C702}"/>
                </a:ext>
              </a:extLst>
            </p:cNvPr>
            <p:cNvGrpSpPr/>
            <p:nvPr/>
          </p:nvGrpSpPr>
          <p:grpSpPr>
            <a:xfrm flipH="1">
              <a:off x="367915" y="3530739"/>
              <a:ext cx="4472298" cy="2872208"/>
              <a:chOff x="216895" y="1056586"/>
              <a:chExt cx="2980448" cy="2011050"/>
            </a:xfrm>
          </p:grpSpPr>
          <p:sp>
            <p:nvSpPr>
              <p:cNvPr id="25" name="Rectangle: Diagonal Corners Rounded 24">
                <a:extLst>
                  <a:ext uri="{FF2B5EF4-FFF2-40B4-BE49-F238E27FC236}">
                    <a16:creationId xmlns:a16="http://schemas.microsoft.com/office/drawing/2014/main" id="{2638402A-EE4B-F947-5C0C-B540E0101DF6}"/>
                  </a:ext>
                </a:extLst>
              </p:cNvPr>
              <p:cNvSpPr/>
              <p:nvPr/>
            </p:nvSpPr>
            <p:spPr>
              <a:xfrm>
                <a:off x="216895" y="1092451"/>
                <a:ext cx="2904019" cy="1975185"/>
              </a:xfrm>
              <a:prstGeom prst="round2DiagRect">
                <a:avLst/>
              </a:prstGeom>
              <a:solidFill>
                <a:srgbClr val="102C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6" name="Rectangle: Diagonal Corners Rounded 25">
                <a:extLst>
                  <a:ext uri="{FF2B5EF4-FFF2-40B4-BE49-F238E27FC236}">
                    <a16:creationId xmlns:a16="http://schemas.microsoft.com/office/drawing/2014/main" id="{35997C45-E9E8-1066-3296-757A002EFEEC}"/>
                  </a:ext>
                </a:extLst>
              </p:cNvPr>
              <p:cNvSpPr/>
              <p:nvPr/>
            </p:nvSpPr>
            <p:spPr>
              <a:xfrm>
                <a:off x="307164" y="1056586"/>
                <a:ext cx="2890179" cy="1908293"/>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grpSp>
        <p:grpSp>
          <p:nvGrpSpPr>
            <p:cNvPr id="31" name="Group 30">
              <a:extLst>
                <a:ext uri="{FF2B5EF4-FFF2-40B4-BE49-F238E27FC236}">
                  <a16:creationId xmlns:a16="http://schemas.microsoft.com/office/drawing/2014/main" id="{B8642089-2678-C2E1-8FCB-C4CC67904C9C}"/>
                </a:ext>
              </a:extLst>
            </p:cNvPr>
            <p:cNvGrpSpPr/>
            <p:nvPr/>
          </p:nvGrpSpPr>
          <p:grpSpPr>
            <a:xfrm flipH="1">
              <a:off x="5112430" y="3530738"/>
              <a:ext cx="4472298" cy="2872208"/>
              <a:chOff x="216895" y="1056586"/>
              <a:chExt cx="2980448" cy="2011050"/>
            </a:xfrm>
          </p:grpSpPr>
          <p:sp>
            <p:nvSpPr>
              <p:cNvPr id="29" name="Rectangle: Diagonal Corners Rounded 28">
                <a:extLst>
                  <a:ext uri="{FF2B5EF4-FFF2-40B4-BE49-F238E27FC236}">
                    <a16:creationId xmlns:a16="http://schemas.microsoft.com/office/drawing/2014/main" id="{08219327-0548-B062-D342-1C184ED728D2}"/>
                  </a:ext>
                </a:extLst>
              </p:cNvPr>
              <p:cNvSpPr/>
              <p:nvPr/>
            </p:nvSpPr>
            <p:spPr>
              <a:xfrm>
                <a:off x="216895" y="1092451"/>
                <a:ext cx="2904019" cy="1975185"/>
              </a:xfrm>
              <a:prstGeom prst="round2DiagRect">
                <a:avLst/>
              </a:prstGeom>
              <a:solidFill>
                <a:srgbClr val="102C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30" name="Rectangle: Diagonal Corners Rounded 29">
                <a:extLst>
                  <a:ext uri="{FF2B5EF4-FFF2-40B4-BE49-F238E27FC236}">
                    <a16:creationId xmlns:a16="http://schemas.microsoft.com/office/drawing/2014/main" id="{A0DE5205-AC83-4489-4F91-DEEE304AF3AA}"/>
                  </a:ext>
                </a:extLst>
              </p:cNvPr>
              <p:cNvSpPr/>
              <p:nvPr/>
            </p:nvSpPr>
            <p:spPr>
              <a:xfrm>
                <a:off x="307164" y="1056586"/>
                <a:ext cx="2890179" cy="1908293"/>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grpSp>
      </p:grpSp>
      <p:sp>
        <p:nvSpPr>
          <p:cNvPr id="33" name="TextBox 32">
            <a:extLst>
              <a:ext uri="{FF2B5EF4-FFF2-40B4-BE49-F238E27FC236}">
                <a16:creationId xmlns:a16="http://schemas.microsoft.com/office/drawing/2014/main" id="{42EA4F69-3ADC-2C87-0235-76DFFF86DB03}"/>
              </a:ext>
            </a:extLst>
          </p:cNvPr>
          <p:cNvSpPr txBox="1"/>
          <p:nvPr/>
        </p:nvSpPr>
        <p:spPr>
          <a:xfrm>
            <a:off x="559934" y="1273795"/>
            <a:ext cx="4161615" cy="24468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0" normalizeH="0" baseline="0" noProof="0">
                <a:ln>
                  <a:noFill/>
                </a:ln>
                <a:solidFill>
                  <a:srgbClr val="102C47"/>
                </a:solidFill>
                <a:effectLst/>
                <a:uLnTx/>
                <a:uFillTx/>
                <a:latin typeface="Poppins"/>
                <a:ea typeface="+mn-ea"/>
                <a:cs typeface="Poppins"/>
              </a:rPr>
              <a:t>Must </a:t>
            </a:r>
            <a:endParaRPr kumimoji="0" lang="en-US" sz="1800" b="0" i="0" u="none" strike="noStrike" kern="1200" cap="none" spc="0" normalizeH="0" baseline="0" noProof="0">
              <a:ln>
                <a:noFill/>
              </a:ln>
              <a:solidFill>
                <a:srgbClr val="102C47"/>
              </a:solidFill>
              <a:effectLst/>
              <a:uLnTx/>
              <a:uFillTx/>
              <a:latin typeface="Aptos" panose="020B000402020202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a:ln>
                  <a:noFill/>
                </a:ln>
                <a:solidFill>
                  <a:srgbClr val="102C47"/>
                </a:solidFill>
                <a:effectLst/>
                <a:uLnTx/>
                <a:uFillTx/>
                <a:latin typeface="Poppins"/>
                <a:ea typeface="+mn-lt"/>
                <a:cs typeface="Poppins"/>
              </a:rPr>
              <a:t>Prioritise the 5 design principles and:</a:t>
            </a:r>
            <a:endParaRPr kumimoji="0" lang="en-GB" sz="1400" b="1" i="0" u="none" strike="noStrike" kern="1200" cap="none" spc="0" normalizeH="0" baseline="0" noProof="0">
              <a:ln>
                <a:noFill/>
              </a:ln>
              <a:solidFill>
                <a:srgbClr val="102C47"/>
              </a:solidFill>
              <a:effectLst/>
              <a:uLnTx/>
              <a:uFillTx/>
              <a:latin typeface="Aptos" panose="020B0004020202020204"/>
              <a:ea typeface="+mn-lt"/>
              <a:cs typeface="Poppins"/>
            </a:endParaRPr>
          </a:p>
          <a:p>
            <a:pPr marL="171450" marR="0" lvl="0" indent="-171450" algn="l" defTabSz="914400" rtl="0" eaLnBrk="1" fontAlgn="auto" latinLnBrk="0" hangingPunct="1">
              <a:lnSpc>
                <a:spcPct val="100000"/>
              </a:lnSpc>
              <a:spcBef>
                <a:spcPts val="0"/>
              </a:spcBef>
              <a:spcAft>
                <a:spcPts val="600"/>
              </a:spcAft>
              <a:buClrTx/>
              <a:buSzTx/>
              <a:buFont typeface="Arial"/>
              <a:buChar char="•"/>
              <a:tabLst/>
              <a:defRPr/>
            </a:pPr>
            <a:r>
              <a:rPr kumimoji="0" lang="en-GB" sz="1200" b="0" i="0" u="none" strike="noStrike" kern="1200" cap="none" spc="0" normalizeH="0" baseline="0" noProof="0">
                <a:ln>
                  <a:noFill/>
                </a:ln>
                <a:solidFill>
                  <a:srgbClr val="102C47"/>
                </a:solidFill>
                <a:effectLst/>
                <a:uLnTx/>
                <a:uFillTx/>
                <a:latin typeface="Poppins"/>
                <a:ea typeface="+mn-lt"/>
                <a:cs typeface="Arial"/>
              </a:rPr>
              <a:t>Make space for young people whose voices may be heard less</a:t>
            </a:r>
            <a:endParaRPr kumimoji="0" lang="en-US" sz="1200" b="0" i="0" u="none" strike="noStrike" kern="1200" cap="none" spc="0" normalizeH="0" baseline="0" noProof="0">
              <a:ln>
                <a:noFill/>
              </a:ln>
              <a:solidFill>
                <a:srgbClr val="102C47"/>
              </a:solidFill>
              <a:effectLst/>
              <a:uLnTx/>
              <a:uFillTx/>
              <a:latin typeface="Poppins"/>
              <a:ea typeface="+mn-lt"/>
              <a:cs typeface="Arial"/>
            </a:endParaRPr>
          </a:p>
          <a:p>
            <a:pPr marL="171450" marR="0" lvl="0" indent="-171450" algn="l" defTabSz="914400" rtl="0" eaLnBrk="1" fontAlgn="auto" latinLnBrk="0" hangingPunct="1">
              <a:lnSpc>
                <a:spcPct val="100000"/>
              </a:lnSpc>
              <a:spcBef>
                <a:spcPts val="0"/>
              </a:spcBef>
              <a:spcAft>
                <a:spcPts val="600"/>
              </a:spcAft>
              <a:buClrTx/>
              <a:buSzTx/>
              <a:buFont typeface="Arial"/>
              <a:buChar char="•"/>
              <a:tabLst/>
              <a:defRPr/>
            </a:pPr>
            <a:r>
              <a:rPr kumimoji="0" lang="en-GB" sz="1200" b="0" i="0" u="none" strike="noStrike" kern="1200" cap="none" spc="0" normalizeH="0" baseline="0" noProof="0">
                <a:ln>
                  <a:noFill/>
                </a:ln>
                <a:solidFill>
                  <a:srgbClr val="102C47"/>
                </a:solidFill>
                <a:effectLst/>
                <a:uLnTx/>
                <a:uFillTx/>
                <a:latin typeface="Poppins"/>
                <a:ea typeface="+mn-lt"/>
                <a:cs typeface="Arial"/>
              </a:rPr>
              <a:t>Have </a:t>
            </a:r>
            <a:r>
              <a:rPr kumimoji="0" lang="en-GB" sz="1200" b="0" i="0" u="none" strike="noStrike" kern="1200" cap="none" spc="0" normalizeH="0" baseline="0" noProof="0">
                <a:ln>
                  <a:noFill/>
                </a:ln>
                <a:solidFill>
                  <a:srgbClr val="102C47"/>
                </a:solidFill>
                <a:effectLst/>
                <a:uLnTx/>
                <a:uFillTx/>
                <a:latin typeface="Poppins"/>
                <a:ea typeface="+mn-ea"/>
                <a:cs typeface="Arial"/>
              </a:rPr>
              <a:t>the flexibility to work for a range of different local areas (city, town, rural, rich, poor) allowing places to shape this in a way that works for them.</a:t>
            </a:r>
            <a:endParaRPr kumimoji="0" lang="en-US" sz="1200" b="0" i="0" u="none" strike="noStrike" kern="1200" cap="none" spc="0" normalizeH="0" baseline="0" noProof="0">
              <a:ln>
                <a:noFill/>
              </a:ln>
              <a:solidFill>
                <a:srgbClr val="102C47"/>
              </a:solidFill>
              <a:effectLst/>
              <a:uLnTx/>
              <a:uFillTx/>
              <a:latin typeface="Poppins"/>
              <a:ea typeface="+mn-ea"/>
              <a:cs typeface="Arial"/>
            </a:endParaRPr>
          </a:p>
          <a:p>
            <a:pPr marL="171450" marR="0" lvl="0" indent="-171450" algn="l" defTabSz="914400" rtl="0" eaLnBrk="1" fontAlgn="auto" latinLnBrk="0" hangingPunct="1">
              <a:lnSpc>
                <a:spcPct val="100000"/>
              </a:lnSpc>
              <a:spcBef>
                <a:spcPts val="0"/>
              </a:spcBef>
              <a:spcAft>
                <a:spcPts val="600"/>
              </a:spcAft>
              <a:buClrTx/>
              <a:buSzTx/>
              <a:buFont typeface="Arial"/>
              <a:buChar char="•"/>
              <a:tabLst/>
              <a:defRPr/>
            </a:pPr>
            <a:r>
              <a:rPr kumimoji="0" lang="en-GB" sz="1200" b="0" i="0" u="none" strike="noStrike" kern="1200" cap="none" spc="0" normalizeH="0" baseline="0" noProof="0">
                <a:ln>
                  <a:noFill/>
                </a:ln>
                <a:solidFill>
                  <a:srgbClr val="102C47"/>
                </a:solidFill>
                <a:effectLst/>
                <a:uLnTx/>
                <a:uFillTx/>
                <a:latin typeface="Poppins"/>
                <a:ea typeface="+mn-ea"/>
                <a:cs typeface="Arial"/>
              </a:rPr>
              <a:t>Provide a mechanism to feed local learning into national agendas.</a:t>
            </a:r>
            <a:endParaRPr kumimoji="0" lang="en-US" sz="1200" b="0" i="0" u="none" strike="noStrike" kern="1200" cap="none" spc="0" normalizeH="0" baseline="0" noProof="0">
              <a:ln>
                <a:noFill/>
              </a:ln>
              <a:solidFill>
                <a:srgbClr val="102C47"/>
              </a:solidFill>
              <a:effectLst/>
              <a:uLnTx/>
              <a:uFillTx/>
              <a:latin typeface="Poppins"/>
              <a:ea typeface="+mn-ea"/>
              <a:cs typeface="Arial"/>
            </a:endParaRPr>
          </a:p>
          <a:p>
            <a:pPr marL="171450" marR="0" lvl="0" indent="-171450" algn="l" defTabSz="914400" rtl="0" eaLnBrk="1" fontAlgn="auto" latinLnBrk="0" hangingPunct="1">
              <a:lnSpc>
                <a:spcPct val="100000"/>
              </a:lnSpc>
              <a:spcBef>
                <a:spcPts val="0"/>
              </a:spcBef>
              <a:spcAft>
                <a:spcPts val="600"/>
              </a:spcAft>
              <a:buClrTx/>
              <a:buSzTx/>
              <a:buFont typeface="Arial"/>
              <a:buChar char="•"/>
              <a:tabLst/>
              <a:defRPr/>
            </a:pPr>
            <a:endParaRPr kumimoji="0" lang="en-GB" sz="1200" b="1" i="0" u="none" strike="noStrike" kern="1200" cap="none" spc="0" normalizeH="0" baseline="0" noProof="0">
              <a:ln>
                <a:noFill/>
              </a:ln>
              <a:solidFill>
                <a:srgbClr val="102C47"/>
              </a:solidFill>
              <a:effectLst/>
              <a:uLnTx/>
              <a:uFillTx/>
              <a:latin typeface="Poppins"/>
              <a:ea typeface="+mn-ea"/>
              <a:cs typeface="Poppins"/>
            </a:endParaRPr>
          </a:p>
        </p:txBody>
      </p:sp>
      <p:sp>
        <p:nvSpPr>
          <p:cNvPr id="41" name="TextBox 40">
            <a:extLst>
              <a:ext uri="{FF2B5EF4-FFF2-40B4-BE49-F238E27FC236}">
                <a16:creationId xmlns:a16="http://schemas.microsoft.com/office/drawing/2014/main" id="{78F68FB6-519A-6389-275F-2DB922F4F833}"/>
              </a:ext>
            </a:extLst>
          </p:cNvPr>
          <p:cNvSpPr txBox="1"/>
          <p:nvPr/>
        </p:nvSpPr>
        <p:spPr>
          <a:xfrm>
            <a:off x="5188097" y="1171972"/>
            <a:ext cx="4148027" cy="22570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1800" b="1" i="0" u="none" strike="noStrike" kern="1200" cap="none" spc="0" normalizeH="0" baseline="0" noProof="0" dirty="0">
                <a:ln>
                  <a:noFill/>
                </a:ln>
                <a:solidFill>
                  <a:srgbClr val="102C47"/>
                </a:solidFill>
                <a:effectLst/>
                <a:uLnTx/>
                <a:uFillTx/>
                <a:latin typeface="Poppins"/>
                <a:ea typeface="+mn-ea"/>
                <a:cs typeface="Arial"/>
              </a:rPr>
              <a:t>Should</a:t>
            </a:r>
            <a:endParaRPr kumimoji="0" lang="en-US" sz="1100" b="0" i="0" u="none" strike="noStrike" kern="1200" cap="none" spc="0" normalizeH="0" baseline="0" noProof="0" dirty="0">
              <a:ln>
                <a:noFill/>
              </a:ln>
              <a:solidFill>
                <a:srgbClr val="102C47"/>
              </a:solidFill>
              <a:effectLst/>
              <a:uLnTx/>
              <a:uFillTx/>
              <a:latin typeface="Poppins"/>
              <a:ea typeface="+mn-ea"/>
              <a:cs typeface="Arial"/>
            </a:endParaRPr>
          </a:p>
          <a:p>
            <a:pPr marL="171450" marR="0" lvl="0" indent="-171450" algn="l" defTabSz="914400" rtl="0" eaLnBrk="1" fontAlgn="auto" latinLnBrk="0" hangingPunct="1">
              <a:lnSpc>
                <a:spcPct val="100000"/>
              </a:lnSpc>
              <a:spcBef>
                <a:spcPts val="0"/>
              </a:spcBef>
              <a:spcAft>
                <a:spcPts val="800"/>
              </a:spcAft>
              <a:buClrTx/>
              <a:buSzTx/>
              <a:buFont typeface="Arial"/>
              <a:buChar char="•"/>
              <a:tabLst/>
              <a:defRPr/>
            </a:pPr>
            <a:r>
              <a:rPr kumimoji="0" lang="en-GB" sz="1200" b="1" i="0" u="none" strike="noStrike" kern="1200" cap="none" spc="0" normalizeH="0" baseline="0" noProof="0" dirty="0">
                <a:ln>
                  <a:noFill/>
                </a:ln>
                <a:solidFill>
                  <a:srgbClr val="102C47"/>
                </a:solidFill>
                <a:effectLst/>
                <a:uLnTx/>
                <a:uFillTx/>
                <a:latin typeface="Poppins"/>
                <a:ea typeface="+mn-ea"/>
                <a:cs typeface="Arial"/>
              </a:rPr>
              <a:t>Promote</a:t>
            </a:r>
            <a:r>
              <a:rPr kumimoji="0" lang="en-GB" sz="1200" b="1" i="0" u="none" strike="noStrike" kern="1200" cap="none" spc="0" normalizeH="0" baseline="0" noProof="0" dirty="0">
                <a:ln>
                  <a:noFill/>
                </a:ln>
                <a:solidFill>
                  <a:srgbClr val="102C47"/>
                </a:solidFill>
                <a:effectLst/>
                <a:uLnTx/>
                <a:uFillTx/>
                <a:latin typeface="Poppins"/>
                <a:ea typeface="+mn-lt"/>
                <a:cs typeface="Arial"/>
              </a:rPr>
              <a:t> relationships</a:t>
            </a:r>
            <a:r>
              <a:rPr kumimoji="0" lang="en-GB" sz="1200" b="0" i="0" u="none" strike="noStrike" kern="1200" cap="none" spc="0" normalizeH="0" baseline="0" noProof="0" dirty="0">
                <a:ln>
                  <a:noFill/>
                </a:ln>
                <a:solidFill>
                  <a:srgbClr val="102C47"/>
                </a:solidFill>
                <a:effectLst/>
                <a:uLnTx/>
                <a:uFillTx/>
                <a:latin typeface="Poppins"/>
                <a:ea typeface="+mn-lt"/>
                <a:cs typeface="Arial"/>
              </a:rPr>
              <a:t> amongst young people and between organisations</a:t>
            </a:r>
            <a:endParaRPr kumimoji="0" lang="en-US" sz="1200" b="0" i="0" u="none" strike="noStrike" kern="1200" cap="none" spc="0" normalizeH="0" baseline="0" noProof="0" dirty="0">
              <a:ln>
                <a:noFill/>
              </a:ln>
              <a:solidFill>
                <a:srgbClr val="102C47"/>
              </a:solidFill>
              <a:effectLst/>
              <a:uLnTx/>
              <a:uFillTx/>
              <a:latin typeface="Poppins"/>
              <a:ea typeface="+mn-lt"/>
              <a:cs typeface="Arial"/>
            </a:endParaRPr>
          </a:p>
          <a:p>
            <a:pPr marL="171450" marR="0" lvl="0" indent="-171450" algn="l" defTabSz="914400" rtl="0" eaLnBrk="1" fontAlgn="auto" latinLnBrk="0" hangingPunct="1">
              <a:lnSpc>
                <a:spcPct val="100000"/>
              </a:lnSpc>
              <a:spcBef>
                <a:spcPts val="0"/>
              </a:spcBef>
              <a:spcAft>
                <a:spcPts val="800"/>
              </a:spcAft>
              <a:buClrTx/>
              <a:buSzTx/>
              <a:buFont typeface="Arial"/>
              <a:buChar char="•"/>
              <a:tabLst/>
              <a:defRPr/>
            </a:pPr>
            <a:r>
              <a:rPr kumimoji="0" lang="en-GB" sz="1200" b="0" i="0" u="none" strike="noStrike" kern="1200" cap="none" spc="0" normalizeH="0" baseline="0" noProof="0" dirty="0">
                <a:ln>
                  <a:noFill/>
                </a:ln>
                <a:solidFill>
                  <a:srgbClr val="102C47"/>
                </a:solidFill>
                <a:effectLst/>
                <a:uLnTx/>
                <a:uFillTx/>
                <a:latin typeface="Poppins"/>
                <a:ea typeface="+mn-lt"/>
                <a:cs typeface="Arial"/>
              </a:rPr>
              <a:t>Have</a:t>
            </a:r>
            <a:r>
              <a:rPr kumimoji="0" lang="en-GB" sz="1200" b="0" i="0" u="none" strike="noStrike" kern="1200" cap="none" spc="0" normalizeH="0" baseline="0" noProof="0" dirty="0">
                <a:ln>
                  <a:noFill/>
                </a:ln>
                <a:solidFill>
                  <a:srgbClr val="102C47"/>
                </a:solidFill>
                <a:effectLst/>
                <a:uLnTx/>
                <a:uFillTx/>
                <a:latin typeface="Poppins"/>
                <a:ea typeface="+mn-ea"/>
                <a:cs typeface="Arial"/>
              </a:rPr>
              <a:t> confident and competent</a:t>
            </a:r>
            <a:r>
              <a:rPr kumimoji="0" lang="en-GB" sz="1200" b="1" i="0" u="none" strike="noStrike" kern="1200" cap="none" spc="0" normalizeH="0" baseline="0" noProof="0" dirty="0">
                <a:ln>
                  <a:noFill/>
                </a:ln>
                <a:solidFill>
                  <a:srgbClr val="102C47"/>
                </a:solidFill>
                <a:effectLst/>
                <a:uLnTx/>
                <a:uFillTx/>
                <a:latin typeface="Poppins"/>
                <a:ea typeface="+mn-ea"/>
                <a:cs typeface="Arial"/>
              </a:rPr>
              <a:t> adults on hand</a:t>
            </a:r>
            <a:r>
              <a:rPr kumimoji="0" lang="en-GB" sz="1200" b="0" i="0" u="none" strike="noStrike" kern="1200" cap="none" spc="0" normalizeH="0" baseline="0" noProof="0" dirty="0">
                <a:ln>
                  <a:noFill/>
                </a:ln>
                <a:solidFill>
                  <a:srgbClr val="102C47"/>
                </a:solidFill>
                <a:effectLst/>
                <a:uLnTx/>
                <a:uFillTx/>
                <a:latin typeface="Poppins"/>
                <a:ea typeface="+mn-ea"/>
                <a:cs typeface="Arial"/>
              </a:rPr>
              <a:t> to facilitate, support and encourage young people.</a:t>
            </a:r>
            <a:endParaRPr kumimoji="0" lang="en-US" sz="1200" b="0" i="0" u="none" strike="noStrike" kern="1200" cap="none" spc="0" normalizeH="0" baseline="0" noProof="0" dirty="0">
              <a:ln>
                <a:noFill/>
              </a:ln>
              <a:solidFill>
                <a:srgbClr val="102C47"/>
              </a:solidFill>
              <a:effectLst/>
              <a:uLnTx/>
              <a:uFillTx/>
              <a:latin typeface="Poppins"/>
              <a:ea typeface="+mn-ea"/>
              <a:cs typeface="Arial"/>
            </a:endParaRPr>
          </a:p>
          <a:p>
            <a:pPr marL="171450" marR="0" lvl="0" indent="-171450" algn="l" defTabSz="914400" rtl="0" eaLnBrk="1" fontAlgn="auto" latinLnBrk="0" hangingPunct="1">
              <a:lnSpc>
                <a:spcPct val="100000"/>
              </a:lnSpc>
              <a:spcBef>
                <a:spcPts val="0"/>
              </a:spcBef>
              <a:spcAft>
                <a:spcPts val="800"/>
              </a:spcAft>
              <a:buClrTx/>
              <a:buSzTx/>
              <a:buFont typeface="Arial"/>
              <a:buChar char="•"/>
              <a:tabLst/>
              <a:defRPr/>
            </a:pPr>
            <a:r>
              <a:rPr kumimoji="0" lang="en-GB" sz="1200" b="1" i="0" u="none" strike="noStrike" kern="1200" cap="none" spc="0" normalizeH="0" baseline="0" noProof="0" dirty="0">
                <a:ln>
                  <a:noFill/>
                </a:ln>
                <a:solidFill>
                  <a:srgbClr val="102C47"/>
                </a:solidFill>
                <a:effectLst/>
                <a:uLnTx/>
                <a:uFillTx/>
                <a:latin typeface="Poppins"/>
                <a:ea typeface="+mn-ea"/>
                <a:cs typeface="Arial"/>
              </a:rPr>
              <a:t>Keep it simple </a:t>
            </a:r>
            <a:r>
              <a:rPr kumimoji="0" lang="en-GB" sz="1200" b="0" i="0" u="none" strike="noStrike" kern="1200" cap="none" spc="0" normalizeH="0" baseline="0" noProof="0" dirty="0">
                <a:ln>
                  <a:noFill/>
                </a:ln>
                <a:solidFill>
                  <a:srgbClr val="102C47"/>
                </a:solidFill>
                <a:effectLst/>
                <a:uLnTx/>
                <a:uFillTx/>
                <a:latin typeface="Poppins"/>
                <a:ea typeface="+mn-ea"/>
                <a:cs typeface="Arial"/>
              </a:rPr>
              <a:t>to encourage participation</a:t>
            </a:r>
            <a:endParaRPr kumimoji="0" lang="en-US" sz="1200" b="0" i="0" u="none" strike="noStrike" kern="1200" cap="none" spc="0" normalizeH="0" baseline="0" noProof="0" dirty="0">
              <a:ln>
                <a:noFill/>
              </a:ln>
              <a:solidFill>
                <a:srgbClr val="102C47"/>
              </a:solidFill>
              <a:effectLst/>
              <a:uLnTx/>
              <a:uFillTx/>
              <a:latin typeface="Poppins"/>
              <a:ea typeface="+mn-ea"/>
              <a:cs typeface="Arial"/>
            </a:endParaRPr>
          </a:p>
          <a:p>
            <a:pPr marL="171450" marR="0" lvl="0" indent="-171450" algn="l" defTabSz="914400" rtl="0" eaLnBrk="1" fontAlgn="auto" latinLnBrk="0" hangingPunct="1">
              <a:lnSpc>
                <a:spcPct val="100000"/>
              </a:lnSpc>
              <a:spcBef>
                <a:spcPts val="0"/>
              </a:spcBef>
              <a:spcAft>
                <a:spcPts val="800"/>
              </a:spcAft>
              <a:buClrTx/>
              <a:buSzTx/>
              <a:buFont typeface="Arial"/>
              <a:buChar char="•"/>
              <a:tabLst/>
              <a:defRPr/>
            </a:pPr>
            <a:r>
              <a:rPr kumimoji="0" lang="en-GB" sz="1200" b="1" i="0" u="none" strike="noStrike" kern="1200" cap="none" spc="0" normalizeH="0" baseline="0" noProof="0" dirty="0">
                <a:ln>
                  <a:noFill/>
                </a:ln>
                <a:solidFill>
                  <a:srgbClr val="102C47"/>
                </a:solidFill>
                <a:effectLst/>
                <a:uLnTx/>
                <a:uFillTx/>
                <a:latin typeface="Poppins"/>
                <a:ea typeface="+mn-ea"/>
                <a:cs typeface="Arial"/>
              </a:rPr>
              <a:t>Increase the capacity</a:t>
            </a:r>
            <a:r>
              <a:rPr kumimoji="0" lang="en-GB" sz="1200" b="0" i="0" u="none" strike="noStrike" kern="1200" cap="none" spc="0" normalizeH="0" baseline="0" noProof="0" dirty="0">
                <a:ln>
                  <a:noFill/>
                </a:ln>
                <a:solidFill>
                  <a:srgbClr val="102C47"/>
                </a:solidFill>
                <a:effectLst/>
                <a:uLnTx/>
                <a:uFillTx/>
                <a:latin typeface="Poppins"/>
                <a:ea typeface="+mn-ea"/>
                <a:cs typeface="Arial"/>
              </a:rPr>
              <a:t> of local and national organisations to be able to hear from young people.</a:t>
            </a:r>
            <a:endParaRPr kumimoji="0" lang="en-US" sz="1200" b="0" i="0" u="none" strike="noStrike" kern="1200" cap="none" spc="0" normalizeH="0" baseline="0" noProof="0" dirty="0">
              <a:ln>
                <a:noFill/>
              </a:ln>
              <a:solidFill>
                <a:srgbClr val="102C47"/>
              </a:solidFill>
              <a:effectLst/>
              <a:uLnTx/>
              <a:uFillTx/>
              <a:latin typeface="Poppins"/>
              <a:ea typeface="+mn-ea"/>
              <a:cs typeface="Arial"/>
            </a:endParaRPr>
          </a:p>
        </p:txBody>
      </p:sp>
      <p:sp>
        <p:nvSpPr>
          <p:cNvPr id="42" name="TextBox 41">
            <a:extLst>
              <a:ext uri="{FF2B5EF4-FFF2-40B4-BE49-F238E27FC236}">
                <a16:creationId xmlns:a16="http://schemas.microsoft.com/office/drawing/2014/main" id="{3A4C1284-0107-9D49-F02D-D83ACE82DC19}"/>
              </a:ext>
            </a:extLst>
          </p:cNvPr>
          <p:cNvSpPr txBox="1"/>
          <p:nvPr/>
        </p:nvSpPr>
        <p:spPr>
          <a:xfrm>
            <a:off x="559130" y="4058228"/>
            <a:ext cx="4056189" cy="22057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700"/>
              </a:spcAft>
              <a:buClrTx/>
              <a:buSzTx/>
              <a:buFontTx/>
              <a:buNone/>
              <a:tabLst/>
              <a:defRPr/>
            </a:pPr>
            <a:r>
              <a:rPr kumimoji="0" lang="en-GB" sz="1800" b="1" i="0" u="none" strike="noStrike" kern="1200" cap="none" spc="0" normalizeH="0" baseline="0" noProof="0">
                <a:ln>
                  <a:noFill/>
                </a:ln>
                <a:solidFill>
                  <a:srgbClr val="102C47"/>
                </a:solidFill>
                <a:effectLst/>
                <a:uLnTx/>
                <a:uFillTx/>
                <a:latin typeface="Poppins"/>
                <a:ea typeface="+mn-ea"/>
                <a:cs typeface="Poppins"/>
              </a:rPr>
              <a:t>Could</a:t>
            </a:r>
            <a:endParaRPr kumimoji="0" lang="en-US" sz="1200" b="0" i="0" u="none" strike="noStrike" kern="1200" cap="none" spc="0" normalizeH="0" baseline="0" noProof="0">
              <a:ln>
                <a:noFill/>
              </a:ln>
              <a:solidFill>
                <a:srgbClr val="102C47"/>
              </a:solidFill>
              <a:effectLst/>
              <a:uLnTx/>
              <a:uFillTx/>
              <a:latin typeface="Poppins"/>
              <a:ea typeface="+mn-ea"/>
              <a:cs typeface="Arial"/>
            </a:endParaRPr>
          </a:p>
          <a:p>
            <a:pPr marL="171450" marR="0" lvl="0" indent="-171450" algn="l" defTabSz="914400" rtl="0" eaLnBrk="1" fontAlgn="auto" latinLnBrk="0" hangingPunct="1">
              <a:lnSpc>
                <a:spcPct val="100000"/>
              </a:lnSpc>
              <a:spcBef>
                <a:spcPts val="0"/>
              </a:spcBef>
              <a:spcAft>
                <a:spcPts val="700"/>
              </a:spcAft>
              <a:buClrTx/>
              <a:buSzTx/>
              <a:buFont typeface="Arial"/>
              <a:buChar char="•"/>
              <a:tabLst/>
              <a:defRPr/>
            </a:pPr>
            <a:r>
              <a:rPr kumimoji="0" lang="en-GB" sz="1200" b="1" i="0" u="none" strike="noStrike" kern="1200" cap="none" spc="0" normalizeH="0" baseline="0" noProof="0">
                <a:ln>
                  <a:noFill/>
                </a:ln>
                <a:solidFill>
                  <a:srgbClr val="102C47"/>
                </a:solidFill>
                <a:effectLst/>
                <a:uLnTx/>
                <a:uFillTx/>
                <a:latin typeface="Poppins"/>
                <a:ea typeface="+mn-ea"/>
                <a:cs typeface="Arial"/>
              </a:rPr>
              <a:t>Provide training</a:t>
            </a:r>
            <a:r>
              <a:rPr kumimoji="0" lang="en-GB" sz="1200" b="0" i="0" u="none" strike="noStrike" kern="1200" cap="none" spc="0" normalizeH="0" baseline="0" noProof="0">
                <a:ln>
                  <a:noFill/>
                </a:ln>
                <a:solidFill>
                  <a:srgbClr val="102C47"/>
                </a:solidFill>
                <a:effectLst/>
                <a:uLnTx/>
                <a:uFillTx/>
                <a:latin typeface="Poppins"/>
                <a:ea typeface="+mn-ea"/>
                <a:cs typeface="Arial"/>
              </a:rPr>
              <a:t> for young people in how to conduct peer research and give them development opportunities.</a:t>
            </a:r>
            <a:endParaRPr kumimoji="0" lang="en-US" sz="1200" b="0" i="0" u="none" strike="noStrike" kern="1200" cap="none" spc="0" normalizeH="0" baseline="0" noProof="0">
              <a:ln>
                <a:noFill/>
              </a:ln>
              <a:solidFill>
                <a:srgbClr val="102C47"/>
              </a:solidFill>
              <a:effectLst/>
              <a:uLnTx/>
              <a:uFillTx/>
              <a:latin typeface="Poppins"/>
              <a:ea typeface="+mn-ea"/>
              <a:cs typeface="Arial"/>
            </a:endParaRPr>
          </a:p>
          <a:p>
            <a:pPr marL="171450" marR="0" lvl="0" indent="-171450" algn="l" defTabSz="914400" rtl="0" eaLnBrk="1" fontAlgn="auto" latinLnBrk="0" hangingPunct="1">
              <a:lnSpc>
                <a:spcPct val="100000"/>
              </a:lnSpc>
              <a:spcBef>
                <a:spcPts val="0"/>
              </a:spcBef>
              <a:spcAft>
                <a:spcPts val="700"/>
              </a:spcAft>
              <a:buClrTx/>
              <a:buSzTx/>
              <a:buFont typeface="Arial"/>
              <a:buChar char="•"/>
              <a:tabLst/>
              <a:defRPr/>
            </a:pPr>
            <a:r>
              <a:rPr kumimoji="0" lang="en-GB" sz="1200" b="1" i="0" u="none" strike="noStrike" kern="1200" cap="none" spc="0" normalizeH="0" baseline="0" noProof="0">
                <a:ln>
                  <a:noFill/>
                </a:ln>
                <a:solidFill>
                  <a:srgbClr val="102C47"/>
                </a:solidFill>
                <a:effectLst/>
                <a:uLnTx/>
                <a:uFillTx/>
                <a:latin typeface="Poppins"/>
                <a:ea typeface="+mn-ea"/>
                <a:cs typeface="Arial"/>
              </a:rPr>
              <a:t>Provide a framework</a:t>
            </a:r>
            <a:r>
              <a:rPr kumimoji="0" lang="en-GB" sz="1200" b="0" i="0" u="none" strike="noStrike" kern="1200" cap="none" spc="0" normalizeH="0" baseline="0" noProof="0">
                <a:ln>
                  <a:noFill/>
                </a:ln>
                <a:solidFill>
                  <a:srgbClr val="102C47"/>
                </a:solidFill>
                <a:effectLst/>
                <a:uLnTx/>
                <a:uFillTx/>
                <a:latin typeface="Poppins"/>
                <a:ea typeface="+mn-ea"/>
                <a:cs typeface="Arial"/>
              </a:rPr>
              <a:t> for how young people should be considered in local decision making. </a:t>
            </a:r>
            <a:endParaRPr kumimoji="0" lang="en-US" sz="1200" b="0" i="0" u="none" strike="noStrike" kern="1200" cap="none" spc="0" normalizeH="0" baseline="0" noProof="0">
              <a:ln>
                <a:noFill/>
              </a:ln>
              <a:solidFill>
                <a:srgbClr val="102C47"/>
              </a:solidFill>
              <a:effectLst/>
              <a:uLnTx/>
              <a:uFillTx/>
              <a:latin typeface="Poppins"/>
              <a:ea typeface="+mn-ea"/>
              <a:cs typeface="Arial"/>
            </a:endParaRPr>
          </a:p>
          <a:p>
            <a:pPr marL="171450" marR="0" lvl="0" indent="-171450" algn="l" defTabSz="914400" rtl="0" eaLnBrk="1" fontAlgn="auto" latinLnBrk="0" hangingPunct="1">
              <a:lnSpc>
                <a:spcPct val="100000"/>
              </a:lnSpc>
              <a:spcBef>
                <a:spcPts val="0"/>
              </a:spcBef>
              <a:spcAft>
                <a:spcPts val="700"/>
              </a:spcAft>
              <a:buClrTx/>
              <a:buSzTx/>
              <a:buFont typeface="Arial"/>
              <a:buChar char="•"/>
              <a:tabLst/>
              <a:defRPr/>
            </a:pPr>
            <a:r>
              <a:rPr kumimoji="0" lang="en-GB" sz="1200" b="1" i="0" u="none" strike="noStrike" kern="1200" cap="none" spc="0" normalizeH="0" baseline="0" noProof="0">
                <a:ln>
                  <a:noFill/>
                </a:ln>
                <a:solidFill>
                  <a:srgbClr val="102C47"/>
                </a:solidFill>
                <a:effectLst/>
                <a:uLnTx/>
                <a:uFillTx/>
                <a:latin typeface="Poppins"/>
                <a:ea typeface="+mn-ea"/>
                <a:cs typeface="Arial"/>
              </a:rPr>
              <a:t>Be organised</a:t>
            </a:r>
            <a:r>
              <a:rPr kumimoji="0" lang="en-GB" sz="1200" b="0" i="0" u="none" strike="noStrike" kern="1200" cap="none" spc="0" normalizeH="0" baseline="0" noProof="0">
                <a:ln>
                  <a:noFill/>
                </a:ln>
                <a:solidFill>
                  <a:srgbClr val="102C47"/>
                </a:solidFill>
                <a:effectLst/>
                <a:uLnTx/>
                <a:uFillTx/>
                <a:latin typeface="Poppins"/>
                <a:ea typeface="+mn-ea"/>
                <a:cs typeface="Arial"/>
              </a:rPr>
              <a:t> based on an area or theme. </a:t>
            </a:r>
            <a:endParaRPr kumimoji="0" lang="en-US" sz="1200" b="0" i="0" u="none" strike="noStrike" kern="1200" cap="none" spc="0" normalizeH="0" baseline="0" noProof="0">
              <a:ln>
                <a:noFill/>
              </a:ln>
              <a:solidFill>
                <a:srgbClr val="102C47"/>
              </a:solidFill>
              <a:effectLst/>
              <a:uLnTx/>
              <a:uFillTx/>
              <a:latin typeface="Poppins"/>
              <a:ea typeface="+mn-ea"/>
              <a:cs typeface="Arial"/>
            </a:endParaRPr>
          </a:p>
          <a:p>
            <a:pPr marL="171450" marR="0" lvl="0" indent="-171450" algn="l" defTabSz="914400" rtl="0" eaLnBrk="1" fontAlgn="auto" latinLnBrk="0" hangingPunct="1">
              <a:lnSpc>
                <a:spcPct val="100000"/>
              </a:lnSpc>
              <a:spcBef>
                <a:spcPts val="0"/>
              </a:spcBef>
              <a:spcAft>
                <a:spcPts val="700"/>
              </a:spcAft>
              <a:buClrTx/>
              <a:buSzTx/>
              <a:buFont typeface="Arial"/>
              <a:buChar char="•"/>
              <a:tabLst/>
              <a:defRPr/>
            </a:pPr>
            <a:r>
              <a:rPr kumimoji="0" lang="en-GB" sz="1200" b="1" i="0" u="none" strike="noStrike" kern="1200" cap="none" spc="0" normalizeH="0" baseline="0" noProof="0">
                <a:ln>
                  <a:noFill/>
                </a:ln>
                <a:solidFill>
                  <a:srgbClr val="102C47"/>
                </a:solidFill>
                <a:effectLst/>
                <a:uLnTx/>
                <a:uFillTx/>
                <a:latin typeface="Poppins"/>
                <a:ea typeface="+mn-ea"/>
                <a:cs typeface="Arial"/>
              </a:rPr>
              <a:t>Connect with existing campaigns</a:t>
            </a:r>
            <a:r>
              <a:rPr kumimoji="0" lang="en-GB" sz="1200" b="0" i="0" u="none" strike="noStrike" kern="1200" cap="none" spc="0" normalizeH="0" baseline="0" noProof="0">
                <a:ln>
                  <a:noFill/>
                </a:ln>
                <a:solidFill>
                  <a:srgbClr val="102C47"/>
                </a:solidFill>
                <a:effectLst/>
                <a:uLnTx/>
                <a:uFillTx/>
                <a:latin typeface="Poppins"/>
                <a:ea typeface="+mn-ea"/>
                <a:cs typeface="Arial"/>
              </a:rPr>
              <a:t> or advocacy networks locally</a:t>
            </a:r>
            <a:endParaRPr kumimoji="0" lang="en-US" sz="1200" b="0" i="0" u="none" strike="noStrike" kern="1200" cap="none" spc="0" normalizeH="0" baseline="0" noProof="0">
              <a:ln>
                <a:noFill/>
              </a:ln>
              <a:solidFill>
                <a:srgbClr val="102C47"/>
              </a:solidFill>
              <a:effectLst/>
              <a:uLnTx/>
              <a:uFillTx/>
              <a:latin typeface="Poppins"/>
              <a:ea typeface="+mn-ea"/>
              <a:cs typeface="Arial"/>
            </a:endParaRPr>
          </a:p>
        </p:txBody>
      </p:sp>
      <p:sp>
        <p:nvSpPr>
          <p:cNvPr id="43" name="TextBox 42">
            <a:extLst>
              <a:ext uri="{FF2B5EF4-FFF2-40B4-BE49-F238E27FC236}">
                <a16:creationId xmlns:a16="http://schemas.microsoft.com/office/drawing/2014/main" id="{0A0DF1C7-12D0-E54B-F099-EFFE94D3C087}"/>
              </a:ext>
            </a:extLst>
          </p:cNvPr>
          <p:cNvSpPr txBox="1"/>
          <p:nvPr/>
        </p:nvSpPr>
        <p:spPr>
          <a:xfrm>
            <a:off x="5293523" y="4207758"/>
            <a:ext cx="4042601" cy="1887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1800" b="1" i="0" u="none" strike="noStrike" kern="1200" cap="none" spc="0" normalizeH="0" baseline="0" noProof="0">
                <a:ln>
                  <a:noFill/>
                </a:ln>
                <a:solidFill>
                  <a:srgbClr val="102C47"/>
                </a:solidFill>
                <a:effectLst/>
                <a:uLnTx/>
                <a:uFillTx/>
                <a:latin typeface="Poppins"/>
                <a:ea typeface="+mn-ea"/>
                <a:cs typeface="Poppins"/>
              </a:rPr>
              <a:t>Won't</a:t>
            </a:r>
            <a:endParaRPr kumimoji="0" lang="en-US" sz="1100" b="0" i="0" u="none" strike="noStrike" kern="1200" cap="none" spc="0" normalizeH="0" baseline="0" noProof="0">
              <a:ln>
                <a:noFill/>
              </a:ln>
              <a:solidFill>
                <a:srgbClr val="102C47"/>
              </a:solidFill>
              <a:effectLst/>
              <a:uLnTx/>
              <a:uFillTx/>
              <a:latin typeface="Arial"/>
              <a:ea typeface="+mn-ea"/>
              <a:cs typeface="Arial"/>
            </a:endParaRPr>
          </a:p>
          <a:p>
            <a:pPr marL="171450" marR="0" lvl="0" indent="-171450" algn="l" defTabSz="914400" rtl="0" eaLnBrk="1" fontAlgn="auto" latinLnBrk="0" hangingPunct="1">
              <a:lnSpc>
                <a:spcPct val="100000"/>
              </a:lnSpc>
              <a:spcBef>
                <a:spcPts val="0"/>
              </a:spcBef>
              <a:spcAft>
                <a:spcPts val="800"/>
              </a:spcAft>
              <a:buClrTx/>
              <a:buSzTx/>
              <a:buFont typeface="Arial"/>
              <a:buChar char="•"/>
              <a:tabLst/>
              <a:defRPr/>
            </a:pPr>
            <a:r>
              <a:rPr kumimoji="0" lang="en-GB" sz="1200" b="0" i="0" u="none" strike="noStrike" kern="1200" cap="none" spc="0" normalizeH="0" baseline="0" noProof="0">
                <a:ln>
                  <a:noFill/>
                </a:ln>
                <a:solidFill>
                  <a:srgbClr val="102C47"/>
                </a:solidFill>
                <a:effectLst/>
                <a:uLnTx/>
                <a:uFillTx/>
                <a:latin typeface="Poppins"/>
                <a:ea typeface="+mn-ea"/>
                <a:cs typeface="Arial"/>
              </a:rPr>
              <a:t>Be </a:t>
            </a:r>
            <a:r>
              <a:rPr kumimoji="0" lang="en-GB" sz="1200" b="1" i="0" u="none" strike="noStrike" kern="1200" cap="none" spc="0" normalizeH="0" baseline="0" noProof="0">
                <a:ln>
                  <a:noFill/>
                </a:ln>
                <a:solidFill>
                  <a:srgbClr val="102C47"/>
                </a:solidFill>
                <a:effectLst/>
                <a:uLnTx/>
                <a:uFillTx/>
                <a:latin typeface="Poppins"/>
                <a:ea typeface="+mn-ea"/>
                <a:cs typeface="Arial"/>
              </a:rPr>
              <a:t>an isolated project</a:t>
            </a:r>
            <a:r>
              <a:rPr kumimoji="0" lang="en-GB" sz="1200" b="0" i="0" u="none" strike="noStrike" kern="1200" cap="none" spc="0" normalizeH="0" baseline="0" noProof="0">
                <a:ln>
                  <a:noFill/>
                </a:ln>
                <a:solidFill>
                  <a:srgbClr val="102C47"/>
                </a:solidFill>
                <a:effectLst/>
                <a:uLnTx/>
                <a:uFillTx/>
                <a:latin typeface="Poppins"/>
                <a:ea typeface="+mn-ea"/>
                <a:cs typeface="Arial"/>
              </a:rPr>
              <a:t> or programme.</a:t>
            </a:r>
            <a:endParaRPr kumimoji="0" lang="en-US" sz="1200" b="0" i="0" u="none" strike="noStrike" kern="1200" cap="none" spc="0" normalizeH="0" baseline="0" noProof="0">
              <a:ln>
                <a:noFill/>
              </a:ln>
              <a:solidFill>
                <a:srgbClr val="102C47"/>
              </a:solidFill>
              <a:effectLst/>
              <a:uLnTx/>
              <a:uFillTx/>
              <a:latin typeface="Poppins"/>
              <a:ea typeface="+mn-ea"/>
              <a:cs typeface="Arial"/>
            </a:endParaRPr>
          </a:p>
          <a:p>
            <a:pPr marL="171450" marR="0" lvl="0" indent="-171450" algn="l" defTabSz="914400" rtl="0" eaLnBrk="1" fontAlgn="auto" latinLnBrk="0" hangingPunct="1">
              <a:lnSpc>
                <a:spcPct val="100000"/>
              </a:lnSpc>
              <a:spcBef>
                <a:spcPts val="0"/>
              </a:spcBef>
              <a:spcAft>
                <a:spcPts val="800"/>
              </a:spcAft>
              <a:buClrTx/>
              <a:buSzTx/>
              <a:buFont typeface="Arial"/>
              <a:buChar char="•"/>
              <a:tabLst/>
              <a:defRPr/>
            </a:pPr>
            <a:r>
              <a:rPr kumimoji="0" lang="en-GB" sz="1200" b="1" i="0" u="none" strike="noStrike" kern="1200" cap="none" spc="0" normalizeH="0" baseline="0" noProof="0">
                <a:ln>
                  <a:noFill/>
                </a:ln>
                <a:solidFill>
                  <a:srgbClr val="102C47"/>
                </a:solidFill>
                <a:effectLst/>
                <a:uLnTx/>
                <a:uFillTx/>
                <a:latin typeface="Poppins"/>
                <a:ea typeface="+mn-ea"/>
                <a:cs typeface="Arial"/>
              </a:rPr>
              <a:t>Be able to cover the entire nation</a:t>
            </a:r>
            <a:r>
              <a:rPr kumimoji="0" lang="en-GB" sz="1200" b="0" i="0" u="none" strike="noStrike" kern="1200" cap="none" spc="0" normalizeH="0" baseline="0" noProof="0">
                <a:ln>
                  <a:noFill/>
                </a:ln>
                <a:solidFill>
                  <a:srgbClr val="102C47"/>
                </a:solidFill>
                <a:effectLst/>
                <a:uLnTx/>
                <a:uFillTx/>
                <a:latin typeface="Poppins"/>
                <a:ea typeface="+mn-ea"/>
                <a:cs typeface="Arial"/>
              </a:rPr>
              <a:t> – it will need to prioritise specific places to start.</a:t>
            </a:r>
          </a:p>
          <a:p>
            <a:pPr marL="171450" marR="0" lvl="0" indent="-171450" algn="l" defTabSz="914400" rtl="0" eaLnBrk="1" fontAlgn="auto" latinLnBrk="0" hangingPunct="1">
              <a:lnSpc>
                <a:spcPct val="100000"/>
              </a:lnSpc>
              <a:spcBef>
                <a:spcPts val="0"/>
              </a:spcBef>
              <a:spcAft>
                <a:spcPts val="800"/>
              </a:spcAft>
              <a:buClrTx/>
              <a:buSzTx/>
              <a:buFont typeface="Arial"/>
              <a:buChar char="•"/>
              <a:tabLst/>
              <a:defRPr/>
            </a:pPr>
            <a:r>
              <a:rPr kumimoji="0" lang="en-GB" sz="1200" b="1" i="0" u="none" strike="noStrike" kern="1200" cap="none" spc="0" normalizeH="0" baseline="0" noProof="0">
                <a:ln>
                  <a:noFill/>
                </a:ln>
                <a:solidFill>
                  <a:srgbClr val="102C47"/>
                </a:solidFill>
                <a:effectLst/>
                <a:uLnTx/>
                <a:uFillTx/>
                <a:latin typeface="Poppins"/>
                <a:ea typeface="+mn-ea"/>
                <a:cs typeface="Arial"/>
              </a:rPr>
              <a:t>Be complex</a:t>
            </a:r>
            <a:r>
              <a:rPr kumimoji="0" lang="en-GB" sz="1200" b="0" i="0" u="none" strike="noStrike" kern="1200" cap="none" spc="0" normalizeH="0" baseline="0" noProof="0">
                <a:ln>
                  <a:noFill/>
                </a:ln>
                <a:solidFill>
                  <a:srgbClr val="102C47"/>
                </a:solidFill>
                <a:effectLst/>
                <a:uLnTx/>
                <a:uFillTx/>
                <a:latin typeface="Poppins"/>
                <a:ea typeface="+mn-ea"/>
                <a:cs typeface="Arial"/>
              </a:rPr>
              <a:t> and bureaucratic.</a:t>
            </a:r>
          </a:p>
          <a:p>
            <a:pPr marL="171450" marR="0" lvl="0" indent="-171450" algn="l" defTabSz="914400" rtl="0" eaLnBrk="1" fontAlgn="auto" latinLnBrk="0" hangingPunct="1">
              <a:lnSpc>
                <a:spcPct val="100000"/>
              </a:lnSpc>
              <a:spcBef>
                <a:spcPts val="0"/>
              </a:spcBef>
              <a:spcAft>
                <a:spcPts val="800"/>
              </a:spcAft>
              <a:buClrTx/>
              <a:buSzTx/>
              <a:buFont typeface="Arial"/>
              <a:buChar char="•"/>
              <a:tabLst/>
              <a:defRPr/>
            </a:pPr>
            <a:r>
              <a:rPr kumimoji="0" lang="en-GB" sz="1200" b="1" i="0" u="none" strike="noStrike" kern="1200" cap="none" spc="0" normalizeH="0" baseline="0" noProof="0">
                <a:ln>
                  <a:noFill/>
                </a:ln>
                <a:solidFill>
                  <a:srgbClr val="102C47"/>
                </a:solidFill>
                <a:effectLst/>
                <a:uLnTx/>
                <a:uFillTx/>
                <a:latin typeface="Poppins"/>
                <a:ea typeface="+mn-ea"/>
                <a:cs typeface="Arial"/>
              </a:rPr>
              <a:t>Be too time consuming</a:t>
            </a:r>
            <a:r>
              <a:rPr kumimoji="0" lang="en-GB" sz="1200" b="0" i="0" u="none" strike="noStrike" kern="1200" cap="none" spc="0" normalizeH="0" baseline="0" noProof="0">
                <a:ln>
                  <a:noFill/>
                </a:ln>
                <a:solidFill>
                  <a:srgbClr val="102C47"/>
                </a:solidFill>
                <a:effectLst/>
                <a:uLnTx/>
                <a:uFillTx/>
                <a:latin typeface="Poppins"/>
                <a:ea typeface="+mn-ea"/>
                <a:cs typeface="Arial"/>
              </a:rPr>
              <a:t> or costly for local organisations to implement.</a:t>
            </a:r>
            <a:endParaRPr kumimoji="0" lang="en-GB" sz="1200" b="0" i="0" u="none" strike="noStrike" kern="1200" cap="none" spc="0" normalizeH="0" baseline="0" noProof="0">
              <a:ln>
                <a:noFill/>
              </a:ln>
              <a:solidFill>
                <a:srgbClr val="102C47"/>
              </a:solidFill>
              <a:effectLst/>
              <a:uLnTx/>
              <a:uFillTx/>
              <a:latin typeface="Poppins"/>
              <a:ea typeface="+mn-ea"/>
              <a:cs typeface="Poppins"/>
            </a:endParaRPr>
          </a:p>
        </p:txBody>
      </p:sp>
      <p:sp>
        <p:nvSpPr>
          <p:cNvPr id="4" name="TextBox 3">
            <a:extLst>
              <a:ext uri="{FF2B5EF4-FFF2-40B4-BE49-F238E27FC236}">
                <a16:creationId xmlns:a16="http://schemas.microsoft.com/office/drawing/2014/main" id="{BC9BC978-EC95-99AB-128E-C82115F56612}"/>
              </a:ext>
            </a:extLst>
          </p:cNvPr>
          <p:cNvSpPr txBox="1"/>
          <p:nvPr/>
        </p:nvSpPr>
        <p:spPr>
          <a:xfrm>
            <a:off x="227351" y="202367"/>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Poppins SemiBold"/>
                <a:ea typeface="+mn-ea"/>
                <a:cs typeface="+mn-cs"/>
              </a:rPr>
              <a:t>Your idea</a:t>
            </a:r>
            <a:endParaRPr kumimoji="0" lang="en-US" sz="2400" b="0" i="0" u="none" strike="noStrike" kern="1200" cap="none" spc="0" normalizeH="0" baseline="0" noProof="0">
              <a:ln>
                <a:noFill/>
              </a:ln>
              <a:solidFill>
                <a:prstClr val="white"/>
              </a:solidFill>
              <a:effectLst/>
              <a:uLnTx/>
              <a:uFillTx/>
              <a:latin typeface="Aptos" panose="020B0004020202020204"/>
              <a:ea typeface="+mn-ea"/>
              <a:cs typeface="+mn-cs"/>
            </a:endParaRPr>
          </a:p>
        </p:txBody>
      </p:sp>
      <p:pic>
        <p:nvPicPr>
          <p:cNvPr id="6" name="Graphic 5" descr="Lightbulb with solid fill">
            <a:extLst>
              <a:ext uri="{FF2B5EF4-FFF2-40B4-BE49-F238E27FC236}">
                <a16:creationId xmlns:a16="http://schemas.microsoft.com/office/drawing/2014/main" id="{ACA12A36-5E37-F75F-B4E9-4A30BB8A8A0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5044" y="193706"/>
            <a:ext cx="492810" cy="472608"/>
          </a:xfrm>
          <a:prstGeom prst="rect">
            <a:avLst/>
          </a:prstGeom>
        </p:spPr>
      </p:pic>
    </p:spTree>
    <p:extLst>
      <p:ext uri="{BB962C8B-B14F-4D97-AF65-F5344CB8AC3E}">
        <p14:creationId xmlns:p14="http://schemas.microsoft.com/office/powerpoint/2010/main" val="689825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Google Shape;152;g2ca78fb4ae3_0_315">
            <a:extLst>
              <a:ext uri="{FF2B5EF4-FFF2-40B4-BE49-F238E27FC236}">
                <a16:creationId xmlns:a16="http://schemas.microsoft.com/office/drawing/2014/main" id="{854D43A3-0A61-2A59-EB2D-1A3860C56878}"/>
              </a:ext>
            </a:extLst>
          </p:cNvPr>
          <p:cNvSpPr txBox="1"/>
          <p:nvPr/>
        </p:nvSpPr>
        <p:spPr>
          <a:xfrm>
            <a:off x="309689" y="267565"/>
            <a:ext cx="4038627" cy="1661963"/>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800" b="1" i="0" u="none" strike="noStrike" kern="1200" cap="none" spc="0" normalizeH="0" baseline="0" noProof="0">
                <a:ln>
                  <a:noFill/>
                </a:ln>
                <a:solidFill>
                  <a:srgbClr val="102C47"/>
                </a:solidFill>
                <a:effectLst/>
                <a:uLnTx/>
                <a:uFillTx/>
                <a:latin typeface="Poppins"/>
                <a:cs typeface="Poppins"/>
                <a:sym typeface="Arial"/>
              </a:rPr>
              <a:t>5 Questions </a:t>
            </a:r>
            <a:r>
              <a:rPr kumimoji="0" lang="en-GB" sz="2400" b="1" i="0" u="none" strike="noStrike" kern="1200" cap="none" spc="0" normalizeH="0" baseline="0" noProof="0">
                <a:ln>
                  <a:noFill/>
                </a:ln>
                <a:solidFill>
                  <a:srgbClr val="102C47"/>
                </a:solidFill>
                <a:effectLst/>
                <a:uLnTx/>
                <a:uFillTx/>
                <a:latin typeface="Poppins"/>
                <a:cs typeface="Poppins"/>
                <a:sym typeface="Arial"/>
              </a:rPr>
              <a:t>we'd love you to consider...</a:t>
            </a:r>
          </a:p>
        </p:txBody>
      </p:sp>
      <p:sp>
        <p:nvSpPr>
          <p:cNvPr id="5" name="Rectangle: Single Corner Rounded 4">
            <a:extLst>
              <a:ext uri="{FF2B5EF4-FFF2-40B4-BE49-F238E27FC236}">
                <a16:creationId xmlns:a16="http://schemas.microsoft.com/office/drawing/2014/main" id="{6B0A15A4-98D7-7292-243F-5361689F9038}"/>
              </a:ext>
            </a:extLst>
          </p:cNvPr>
          <p:cNvSpPr/>
          <p:nvPr/>
        </p:nvSpPr>
        <p:spPr>
          <a:xfrm flipH="1">
            <a:off x="4491588" y="374604"/>
            <a:ext cx="5415612" cy="1078887"/>
          </a:xfrm>
          <a:prstGeom prst="round1Rect">
            <a:avLst/>
          </a:prstGeom>
          <a:solidFill>
            <a:srgbClr val="E41B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6" name="Rectangle: Single Corner Rounded 5">
            <a:extLst>
              <a:ext uri="{FF2B5EF4-FFF2-40B4-BE49-F238E27FC236}">
                <a16:creationId xmlns:a16="http://schemas.microsoft.com/office/drawing/2014/main" id="{5742D465-7ED1-4919-5B93-29DB0562129B}"/>
              </a:ext>
            </a:extLst>
          </p:cNvPr>
          <p:cNvSpPr/>
          <p:nvPr/>
        </p:nvSpPr>
        <p:spPr>
          <a:xfrm flipH="1">
            <a:off x="4491588" y="1631813"/>
            <a:ext cx="5415612" cy="1078887"/>
          </a:xfrm>
          <a:prstGeom prst="round1Rect">
            <a:avLst/>
          </a:prstGeom>
          <a:solidFill>
            <a:srgbClr val="E41B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7" name="Rectangle: Single Corner Rounded 6">
            <a:extLst>
              <a:ext uri="{FF2B5EF4-FFF2-40B4-BE49-F238E27FC236}">
                <a16:creationId xmlns:a16="http://schemas.microsoft.com/office/drawing/2014/main" id="{798ED8B5-15E8-1951-77E2-EBBAD1BBE545}"/>
              </a:ext>
            </a:extLst>
          </p:cNvPr>
          <p:cNvSpPr/>
          <p:nvPr/>
        </p:nvSpPr>
        <p:spPr>
          <a:xfrm flipH="1">
            <a:off x="4497070" y="2889022"/>
            <a:ext cx="5415612" cy="1078887"/>
          </a:xfrm>
          <a:prstGeom prst="round1Rect">
            <a:avLst/>
          </a:prstGeom>
          <a:solidFill>
            <a:srgbClr val="E41B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8" name="Rectangle: Single Corner Rounded 7">
            <a:extLst>
              <a:ext uri="{FF2B5EF4-FFF2-40B4-BE49-F238E27FC236}">
                <a16:creationId xmlns:a16="http://schemas.microsoft.com/office/drawing/2014/main" id="{76092497-A6A2-737E-6B4C-97694A0E2E60}"/>
              </a:ext>
            </a:extLst>
          </p:cNvPr>
          <p:cNvSpPr/>
          <p:nvPr/>
        </p:nvSpPr>
        <p:spPr>
          <a:xfrm flipH="1">
            <a:off x="4497070" y="4146230"/>
            <a:ext cx="5415612" cy="1078887"/>
          </a:xfrm>
          <a:prstGeom prst="round1Rect">
            <a:avLst/>
          </a:prstGeom>
          <a:solidFill>
            <a:srgbClr val="E41B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9" name="Rectangle: Single Corner Rounded 8">
            <a:extLst>
              <a:ext uri="{FF2B5EF4-FFF2-40B4-BE49-F238E27FC236}">
                <a16:creationId xmlns:a16="http://schemas.microsoft.com/office/drawing/2014/main" id="{4EE32CB3-1092-D512-CAE3-7F2D1CFFF322}"/>
              </a:ext>
            </a:extLst>
          </p:cNvPr>
          <p:cNvSpPr/>
          <p:nvPr/>
        </p:nvSpPr>
        <p:spPr>
          <a:xfrm flipH="1">
            <a:off x="4491588" y="5403439"/>
            <a:ext cx="5415612" cy="1078887"/>
          </a:xfrm>
          <a:prstGeom prst="round1Rect">
            <a:avLst/>
          </a:prstGeom>
          <a:solidFill>
            <a:srgbClr val="E41B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1" name="TextBox 10">
            <a:extLst>
              <a:ext uri="{FF2B5EF4-FFF2-40B4-BE49-F238E27FC236}">
                <a16:creationId xmlns:a16="http://schemas.microsoft.com/office/drawing/2014/main" id="{636312EB-B823-04EF-0802-1046ACDAE1C8}"/>
              </a:ext>
            </a:extLst>
          </p:cNvPr>
          <p:cNvSpPr txBox="1"/>
          <p:nvPr/>
        </p:nvSpPr>
        <p:spPr>
          <a:xfrm>
            <a:off x="4646933" y="652639"/>
            <a:ext cx="508859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Poppins"/>
                <a:ea typeface="+mn-lt"/>
                <a:cs typeface="Poppins"/>
              </a:rPr>
              <a:t>How do we get the right partners and Young People together? </a:t>
            </a:r>
            <a:r>
              <a:rPr kumimoji="0" lang="en-GB" sz="1400" b="0" i="0" u="none" strike="noStrike" kern="1200" cap="none" spc="0" normalizeH="0" baseline="0" noProof="0">
                <a:ln>
                  <a:noFill/>
                </a:ln>
                <a:solidFill>
                  <a:prstClr val="white"/>
                </a:solidFill>
                <a:effectLst/>
                <a:uLnTx/>
                <a:uFillTx/>
                <a:latin typeface="Poppins"/>
                <a:ea typeface="+mn-lt"/>
                <a:cs typeface="Poppins"/>
              </a:rPr>
              <a:t>Who is the convener?</a:t>
            </a:r>
            <a:endParaRPr kumimoji="0" lang="en-US" sz="1400" b="0" i="0" u="none" strike="noStrike" kern="1200" cap="none" spc="0" normalizeH="0" baseline="0" noProof="0">
              <a:ln>
                <a:noFill/>
              </a:ln>
              <a:solidFill>
                <a:prstClr val="white"/>
              </a:solidFill>
              <a:effectLst/>
              <a:uLnTx/>
              <a:uFillTx/>
              <a:latin typeface="Poppins"/>
              <a:ea typeface="+mn-ea"/>
              <a:cs typeface="Poppins"/>
            </a:endParaRPr>
          </a:p>
        </p:txBody>
      </p:sp>
      <p:sp>
        <p:nvSpPr>
          <p:cNvPr id="12" name="TextBox 11">
            <a:extLst>
              <a:ext uri="{FF2B5EF4-FFF2-40B4-BE49-F238E27FC236}">
                <a16:creationId xmlns:a16="http://schemas.microsoft.com/office/drawing/2014/main" id="{837CB8B9-2D65-663B-3807-4F7019911569}"/>
              </a:ext>
            </a:extLst>
          </p:cNvPr>
          <p:cNvSpPr txBox="1"/>
          <p:nvPr/>
        </p:nvSpPr>
        <p:spPr>
          <a:xfrm>
            <a:off x="4646933" y="1909617"/>
            <a:ext cx="518708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Poppins"/>
                <a:ea typeface="+mn-lt"/>
                <a:cs typeface="+mn-lt"/>
              </a:rPr>
              <a:t>How do we amplify the voices of least heard young people?</a:t>
            </a:r>
            <a:r>
              <a:rPr kumimoji="0" lang="en-GB" sz="1400" b="1" i="0" u="none" strike="noStrike" kern="1200" cap="none" spc="0" normalizeH="0" baseline="0" noProof="0">
                <a:ln>
                  <a:noFill/>
                </a:ln>
                <a:solidFill>
                  <a:prstClr val="white"/>
                </a:solidFill>
                <a:effectLst/>
                <a:uLnTx/>
                <a:uFillTx/>
                <a:latin typeface="Poppins"/>
                <a:ea typeface="+mn-ea"/>
                <a:cs typeface="+mn-cs"/>
              </a:rPr>
              <a:t> </a:t>
            </a:r>
            <a:r>
              <a:rPr kumimoji="0" lang="en-GB" sz="1400" b="0" i="0" u="none" strike="noStrike" kern="1200" cap="none" spc="0" normalizeH="0" baseline="0" noProof="0">
                <a:ln>
                  <a:noFill/>
                </a:ln>
                <a:solidFill>
                  <a:prstClr val="white"/>
                </a:solidFill>
                <a:effectLst/>
                <a:uLnTx/>
                <a:uFillTx/>
                <a:latin typeface="Poppins"/>
                <a:ea typeface="+mn-ea"/>
                <a:cs typeface="+mn-cs"/>
              </a:rPr>
              <a:t>How do we ensure their needs are considered?</a:t>
            </a:r>
            <a:endParaRPr kumimoji="0" lang="en-GB" sz="1400" b="0" i="0" u="none" strike="noStrike" kern="1200" cap="none" spc="0" normalizeH="0" baseline="0" noProof="0">
              <a:ln>
                <a:noFill/>
              </a:ln>
              <a:solidFill>
                <a:prstClr val="white"/>
              </a:solidFill>
              <a:effectLst/>
              <a:uLnTx/>
              <a:uFillTx/>
              <a:latin typeface="Poppins"/>
              <a:ea typeface="+mn-ea"/>
              <a:cs typeface="Poppins"/>
            </a:endParaRPr>
          </a:p>
        </p:txBody>
      </p:sp>
      <p:sp>
        <p:nvSpPr>
          <p:cNvPr id="13" name="TextBox 12">
            <a:extLst>
              <a:ext uri="{FF2B5EF4-FFF2-40B4-BE49-F238E27FC236}">
                <a16:creationId xmlns:a16="http://schemas.microsoft.com/office/drawing/2014/main" id="{AC915A82-E898-76D1-543A-133571C070C1}"/>
              </a:ext>
            </a:extLst>
          </p:cNvPr>
          <p:cNvSpPr txBox="1"/>
          <p:nvPr/>
        </p:nvSpPr>
        <p:spPr>
          <a:xfrm>
            <a:off x="4646933" y="3129566"/>
            <a:ext cx="506361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Poppins"/>
                <a:ea typeface="+mn-ea"/>
                <a:cs typeface="Poppins"/>
              </a:rPr>
              <a:t>How can we incentivise </a:t>
            </a:r>
            <a:r>
              <a:rPr kumimoji="0" lang="en-GB" sz="1400" b="0" i="0" u="none" strike="noStrike" kern="1200" cap="none" spc="0" normalizeH="0" baseline="0" noProof="0">
                <a:ln>
                  <a:noFill/>
                </a:ln>
                <a:solidFill>
                  <a:prstClr val="white"/>
                </a:solidFill>
                <a:effectLst/>
                <a:uLnTx/>
                <a:uFillTx/>
                <a:latin typeface="Poppins"/>
                <a:ea typeface="+mn-lt"/>
                <a:cs typeface="+mn-lt"/>
              </a:rPr>
              <a:t>participation and successful project outcomes?</a:t>
            </a:r>
            <a:endParaRPr kumimoji="0" lang="en-US" sz="1400" b="0" i="0" u="none" strike="noStrike" kern="1200" cap="none" spc="0" normalizeH="0" baseline="0" noProof="0">
              <a:ln>
                <a:noFill/>
              </a:ln>
              <a:solidFill>
                <a:prstClr val="white"/>
              </a:solidFill>
              <a:effectLst/>
              <a:uLnTx/>
              <a:uFillTx/>
              <a:latin typeface="Poppins"/>
              <a:ea typeface="+mn-ea"/>
              <a:cs typeface="Poppins"/>
            </a:endParaRPr>
          </a:p>
        </p:txBody>
      </p:sp>
      <p:sp>
        <p:nvSpPr>
          <p:cNvPr id="14" name="TextBox 13">
            <a:extLst>
              <a:ext uri="{FF2B5EF4-FFF2-40B4-BE49-F238E27FC236}">
                <a16:creationId xmlns:a16="http://schemas.microsoft.com/office/drawing/2014/main" id="{665BB24E-A2C6-EA6C-3466-B1B4BAEF7829}"/>
              </a:ext>
            </a:extLst>
          </p:cNvPr>
          <p:cNvSpPr txBox="1"/>
          <p:nvPr/>
        </p:nvSpPr>
        <p:spPr>
          <a:xfrm>
            <a:off x="4646933" y="4270993"/>
            <a:ext cx="5063615"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Poppins"/>
                <a:ea typeface="+mn-lt"/>
                <a:cs typeface="Poppins"/>
              </a:rPr>
              <a:t>How do we share learning and good practice </a:t>
            </a:r>
            <a:r>
              <a:rPr kumimoji="0" lang="en-GB" sz="1400" b="0" i="0" u="none" strike="noStrike" kern="1200" cap="none" spc="0" normalizeH="0" baseline="0" noProof="0">
                <a:ln>
                  <a:noFill/>
                </a:ln>
                <a:solidFill>
                  <a:prstClr val="white"/>
                </a:solidFill>
                <a:effectLst/>
                <a:uLnTx/>
                <a:uFillTx/>
                <a:latin typeface="Poppins"/>
                <a:ea typeface="+mn-lt"/>
                <a:cs typeface="Poppins"/>
              </a:rPr>
              <a:t>with</a:t>
            </a:r>
            <a:r>
              <a:rPr kumimoji="0" lang="en-GB" sz="1400" b="0" i="0" u="none" strike="noStrike" kern="1200" cap="none" spc="0" normalizeH="0" baseline="0" noProof="0">
                <a:ln>
                  <a:noFill/>
                </a:ln>
                <a:solidFill>
                  <a:prstClr val="white"/>
                </a:solidFill>
                <a:effectLst/>
                <a:uLnTx/>
                <a:uFillTx/>
                <a:latin typeface="Poppins"/>
                <a:ea typeface="+mn-ea"/>
                <a:cs typeface="Poppins"/>
              </a:rPr>
              <a:t> Sport England, partners and young people, to spread good work? </a:t>
            </a:r>
            <a:r>
              <a:rPr kumimoji="0" lang="en-GB" sz="1400" b="0" i="0" u="none" strike="noStrike" kern="1200" cap="none" spc="0" normalizeH="0" baseline="0" noProof="0">
                <a:ln>
                  <a:noFill/>
                </a:ln>
                <a:solidFill>
                  <a:srgbClr val="004069"/>
                </a:solidFill>
                <a:effectLst/>
                <a:uLnTx/>
                <a:uFillTx/>
                <a:latin typeface="Poppins"/>
                <a:ea typeface="+mn-ea"/>
                <a:cs typeface="Poppins"/>
              </a:rPr>
              <a:t> </a:t>
            </a:r>
            <a:endParaRPr kumimoji="0" lang="en-US" sz="1400" b="0" i="0" u="none" strike="noStrike" kern="1200" cap="none" spc="0" normalizeH="0" baseline="0" noProof="0">
              <a:ln>
                <a:noFill/>
              </a:ln>
              <a:solidFill>
                <a:prstClr val="black"/>
              </a:solidFill>
              <a:effectLst/>
              <a:uLnTx/>
              <a:uFillTx/>
              <a:latin typeface="Poppins"/>
              <a:ea typeface="+mn-ea"/>
              <a:cs typeface="Poppins"/>
            </a:endParaRPr>
          </a:p>
        </p:txBody>
      </p:sp>
      <p:sp>
        <p:nvSpPr>
          <p:cNvPr id="15" name="TextBox 14">
            <a:extLst>
              <a:ext uri="{FF2B5EF4-FFF2-40B4-BE49-F238E27FC236}">
                <a16:creationId xmlns:a16="http://schemas.microsoft.com/office/drawing/2014/main" id="{ABD3D9B9-E870-6123-D158-87FCE49CC94E}"/>
              </a:ext>
            </a:extLst>
          </p:cNvPr>
          <p:cNvSpPr txBox="1"/>
          <p:nvPr/>
        </p:nvSpPr>
        <p:spPr>
          <a:xfrm>
            <a:off x="4646933" y="5442217"/>
            <a:ext cx="518708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Poppins"/>
                <a:ea typeface="+mn-ea"/>
                <a:cs typeface="Poppins"/>
              </a:rPr>
              <a:t>As a national organisation, what role should Sport England &amp; others play? </a:t>
            </a:r>
            <a:r>
              <a:rPr kumimoji="0" lang="en-GB" sz="1400" b="0" i="0" u="none" strike="noStrike" kern="1200" cap="none" spc="0" normalizeH="0" baseline="0" noProof="0">
                <a:ln>
                  <a:noFill/>
                </a:ln>
                <a:solidFill>
                  <a:prstClr val="white"/>
                </a:solidFill>
                <a:effectLst/>
                <a:uLnTx/>
                <a:uFillTx/>
                <a:latin typeface="Poppins"/>
                <a:ea typeface="+mn-ea"/>
                <a:cs typeface="Poppins"/>
              </a:rPr>
              <a:t>E.g. to collaborate with local stakeholders. And help them forge important connections in their area?</a:t>
            </a:r>
          </a:p>
        </p:txBody>
      </p:sp>
      <p:pic>
        <p:nvPicPr>
          <p:cNvPr id="10" name="Picture 9" descr="A cartoon of a person&#10;&#10;Description automatically generated">
            <a:extLst>
              <a:ext uri="{FF2B5EF4-FFF2-40B4-BE49-F238E27FC236}">
                <a16:creationId xmlns:a16="http://schemas.microsoft.com/office/drawing/2014/main" id="{CD7A9068-6A9C-061F-69C1-2D0780D9EBD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Lst>
          </a:blip>
          <a:srcRect l="11708" t="-5226" r="16660"/>
          <a:stretch/>
        </p:blipFill>
        <p:spPr>
          <a:xfrm>
            <a:off x="88540" y="3422056"/>
            <a:ext cx="2339048" cy="3436024"/>
          </a:xfrm>
          <a:prstGeom prst="rect">
            <a:avLst/>
          </a:prstGeom>
        </p:spPr>
      </p:pic>
      <p:pic>
        <p:nvPicPr>
          <p:cNvPr id="17" name="Picture 16" descr="A cartoon of a person&#10;&#10;Description automatically generated">
            <a:extLst>
              <a:ext uri="{FF2B5EF4-FFF2-40B4-BE49-F238E27FC236}">
                <a16:creationId xmlns:a16="http://schemas.microsoft.com/office/drawing/2014/main" id="{82463E63-D3F5-9727-A14D-11DCE6CCA39D}"/>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5000"/>
                    </a14:imgEffect>
                  </a14:imgLayer>
                </a14:imgProps>
              </a:ext>
            </a:extLst>
          </a:blip>
          <a:srcRect l="18474" r="18305" b="3211"/>
          <a:stretch/>
        </p:blipFill>
        <p:spPr>
          <a:xfrm>
            <a:off x="1918762" y="3565710"/>
            <a:ext cx="2153980" cy="3296818"/>
          </a:xfrm>
          <a:prstGeom prst="rect">
            <a:avLst/>
          </a:prstGeom>
        </p:spPr>
      </p:pic>
    </p:spTree>
    <p:extLst>
      <p:ext uri="{BB962C8B-B14F-4D97-AF65-F5344CB8AC3E}">
        <p14:creationId xmlns:p14="http://schemas.microsoft.com/office/powerpoint/2010/main" val="775309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012C1D0-9E73-CEBE-4DAF-F8DEB2D9BE7D}"/>
              </a:ext>
            </a:extLst>
          </p:cNvPr>
          <p:cNvSpPr/>
          <p:nvPr/>
        </p:nvSpPr>
        <p:spPr>
          <a:xfrm>
            <a:off x="-6791" y="-13578"/>
            <a:ext cx="9910571" cy="2513083"/>
          </a:xfrm>
          <a:prstGeom prst="rect">
            <a:avLst/>
          </a:prstGeom>
          <a:solidFill>
            <a:srgbClr val="E41B4A"/>
          </a:solidFill>
          <a:ln>
            <a:solidFill>
              <a:srgbClr val="E41B4A"/>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72D6"/>
              </a:solidFill>
              <a:effectLst/>
              <a:uLnTx/>
              <a:uFillTx/>
              <a:latin typeface="Aptos" panose="020B0004020202020204"/>
              <a:ea typeface="+mn-ea"/>
              <a:cs typeface="+mn-cs"/>
            </a:endParaRPr>
          </a:p>
        </p:txBody>
      </p:sp>
      <p:sp>
        <p:nvSpPr>
          <p:cNvPr id="4" name="Google Shape;152;g2ca78fb4ae3_0_315">
            <a:extLst>
              <a:ext uri="{FF2B5EF4-FFF2-40B4-BE49-F238E27FC236}">
                <a16:creationId xmlns:a16="http://schemas.microsoft.com/office/drawing/2014/main" id="{98925C0C-04B2-616B-23D9-0AC0FB048E3E}"/>
              </a:ext>
            </a:extLst>
          </p:cNvPr>
          <p:cNvSpPr txBox="1"/>
          <p:nvPr/>
        </p:nvSpPr>
        <p:spPr>
          <a:xfrm>
            <a:off x="2150928" y="1121357"/>
            <a:ext cx="6899902" cy="1502603"/>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1200" cap="none" spc="0" normalizeH="0" baseline="0" noProof="0">
                <a:ln>
                  <a:noFill/>
                </a:ln>
                <a:solidFill>
                  <a:prstClr val="white"/>
                </a:solidFill>
                <a:effectLst/>
                <a:uLnTx/>
                <a:uFillTx/>
                <a:latin typeface="Poppins"/>
                <a:cs typeface="Arial"/>
                <a:sym typeface="Arial"/>
              </a:rPr>
              <a:t>Shivani is the Children and Young People's Lead at a National Governing Body of Sport (NGB). </a:t>
            </a:r>
            <a:r>
              <a:rPr kumimoji="0" lang="en-GB" sz="1400" b="0" i="0" u="none" strike="noStrike" kern="1200" cap="none" spc="0" normalizeH="0" baseline="0" noProof="0">
                <a:ln>
                  <a:noFill/>
                </a:ln>
                <a:solidFill>
                  <a:prstClr val="white"/>
                </a:solidFill>
                <a:effectLst/>
                <a:uLnTx/>
                <a:uFillTx/>
                <a:latin typeface="Poppins"/>
                <a:cs typeface="Arial"/>
                <a:sym typeface="Arial"/>
              </a:rPr>
              <a:t>Shivani coordinates the NGB's Youth Advisory group which was established 3 years ago. Shivani manages lots of workstreams and wishes she had more time to spend with the Youth Advisory group and could hear from a broader range of young people.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1200" cap="none" spc="0" normalizeH="0" baseline="0" noProof="0">
              <a:ln>
                <a:noFill/>
              </a:ln>
              <a:solidFill>
                <a:prstClr val="white"/>
              </a:solidFill>
              <a:effectLst/>
              <a:uLnTx/>
              <a:uFillTx/>
              <a:latin typeface="Poppins"/>
              <a:cs typeface="Arial"/>
              <a:sym typeface="Arial"/>
            </a:endParaRPr>
          </a:p>
        </p:txBody>
      </p:sp>
      <p:sp>
        <p:nvSpPr>
          <p:cNvPr id="3" name="TextBox 2">
            <a:extLst>
              <a:ext uri="{FF2B5EF4-FFF2-40B4-BE49-F238E27FC236}">
                <a16:creationId xmlns:a16="http://schemas.microsoft.com/office/drawing/2014/main" id="{53DF267E-8EC4-9861-CACA-CFA3A544C3E4}"/>
              </a:ext>
            </a:extLst>
          </p:cNvPr>
          <p:cNvSpPr txBox="1"/>
          <p:nvPr/>
        </p:nvSpPr>
        <p:spPr>
          <a:xfrm>
            <a:off x="2153676" y="541443"/>
            <a:ext cx="70650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Poppins"/>
                <a:ea typeface="+mn-ea"/>
                <a:cs typeface="+mn-cs"/>
              </a:rPr>
              <a:t>Shivani</a:t>
            </a:r>
            <a:r>
              <a:rPr kumimoji="0" lang="en-US" sz="3200" b="0" i="0" u="none" strike="noStrike" kern="1200" cap="none" spc="0" normalizeH="0" baseline="0" noProof="0">
                <a:ln>
                  <a:noFill/>
                </a:ln>
                <a:solidFill>
                  <a:prstClr val="white"/>
                </a:solidFill>
                <a:effectLst/>
                <a:uLnTx/>
                <a:uFillTx/>
                <a:latin typeface="Poppins"/>
                <a:ea typeface="+mn-ea"/>
                <a:cs typeface="Poppins"/>
              </a:rPr>
              <a:t>: 47, Loughborough</a:t>
            </a:r>
          </a:p>
        </p:txBody>
      </p:sp>
      <p:grpSp>
        <p:nvGrpSpPr>
          <p:cNvPr id="25" name="Group 24">
            <a:extLst>
              <a:ext uri="{FF2B5EF4-FFF2-40B4-BE49-F238E27FC236}">
                <a16:creationId xmlns:a16="http://schemas.microsoft.com/office/drawing/2014/main" id="{93C3D483-43F6-5522-25FD-142821D121A6}"/>
              </a:ext>
            </a:extLst>
          </p:cNvPr>
          <p:cNvGrpSpPr/>
          <p:nvPr/>
        </p:nvGrpSpPr>
        <p:grpSpPr>
          <a:xfrm>
            <a:off x="408461" y="4432104"/>
            <a:ext cx="4505186" cy="2098411"/>
            <a:chOff x="422050" y="4880696"/>
            <a:chExt cx="4090737" cy="1677009"/>
          </a:xfrm>
        </p:grpSpPr>
        <p:sp>
          <p:nvSpPr>
            <p:cNvPr id="14" name="Rectangle: Single Corner Rounded 13">
              <a:extLst>
                <a:ext uri="{FF2B5EF4-FFF2-40B4-BE49-F238E27FC236}">
                  <a16:creationId xmlns:a16="http://schemas.microsoft.com/office/drawing/2014/main" id="{0851C53B-63D8-D919-BD64-7B8911B72B2B}"/>
                </a:ext>
              </a:extLst>
            </p:cNvPr>
            <p:cNvSpPr/>
            <p:nvPr/>
          </p:nvSpPr>
          <p:spPr>
            <a:xfrm flipH="1">
              <a:off x="422050" y="4880696"/>
              <a:ext cx="4090737" cy="1677009"/>
            </a:xfrm>
            <a:prstGeom prst="round1Rect">
              <a:avLst/>
            </a:prstGeom>
            <a:solidFill>
              <a:schemeClr val="bg1"/>
            </a:solidFill>
            <a:ln>
              <a:solidFill>
                <a:srgbClr val="E41B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0B0004020202020204"/>
                <a:ea typeface="+mn-ea"/>
                <a:cs typeface="+mn-cs"/>
              </a:endParaRPr>
            </a:p>
          </p:txBody>
        </p:sp>
        <p:sp>
          <p:nvSpPr>
            <p:cNvPr id="16" name="TextBox 15">
              <a:extLst>
                <a:ext uri="{FF2B5EF4-FFF2-40B4-BE49-F238E27FC236}">
                  <a16:creationId xmlns:a16="http://schemas.microsoft.com/office/drawing/2014/main" id="{E68FFF38-A99D-4EF2-9622-E0B6D269D43D}"/>
                </a:ext>
              </a:extLst>
            </p:cNvPr>
            <p:cNvSpPr txBox="1"/>
            <p:nvPr/>
          </p:nvSpPr>
          <p:spPr>
            <a:xfrm>
              <a:off x="530060" y="5339908"/>
              <a:ext cx="3976308" cy="1209348"/>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GB" sz="1200" b="0" i="0" u="none" strike="noStrike" kern="1200" cap="none" spc="0" normalizeH="0" baseline="0" noProof="0">
                  <a:ln>
                    <a:noFill/>
                  </a:ln>
                  <a:solidFill>
                    <a:srgbClr val="133554"/>
                  </a:solidFill>
                  <a:effectLst/>
                  <a:uLnTx/>
                  <a:uFillTx/>
                  <a:latin typeface="Poppins"/>
                  <a:ea typeface="+mn-ea"/>
                  <a:cs typeface="Arial"/>
                </a:rPr>
                <a:t>Working nationally means Shivani struggles to connect with young people in their communities – she relies on young people putting themselves forward for the youth advisory board </a:t>
              </a:r>
            </a:p>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GB" sz="1200" b="0" i="0" u="none" strike="noStrike" kern="1200" cap="none" spc="0" normalizeH="0" baseline="0" noProof="0">
                  <a:ln>
                    <a:noFill/>
                  </a:ln>
                  <a:solidFill>
                    <a:srgbClr val="133554"/>
                  </a:solidFill>
                  <a:effectLst/>
                  <a:uLnTx/>
                  <a:uFillTx/>
                  <a:latin typeface="Poppins"/>
                  <a:ea typeface="+mn-ea"/>
                  <a:cs typeface="Arial"/>
                </a:rPr>
                <a:t>Challenge to convince NGB senior leaders to take youth voice seriously</a:t>
              </a:r>
            </a:p>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GB" sz="1200" b="0" i="0" u="none" strike="noStrike" kern="1200" cap="none" spc="0" normalizeH="0" baseline="0" noProof="0">
                  <a:ln>
                    <a:noFill/>
                  </a:ln>
                  <a:solidFill>
                    <a:srgbClr val="133554"/>
                  </a:solidFill>
                  <a:effectLst/>
                  <a:uLnTx/>
                  <a:uFillTx/>
                  <a:latin typeface="Poppins"/>
                  <a:ea typeface="+mn-ea"/>
                  <a:cs typeface="Arial"/>
                </a:rPr>
                <a:t>Stretched resources</a:t>
              </a:r>
            </a:p>
          </p:txBody>
        </p:sp>
        <p:sp>
          <p:nvSpPr>
            <p:cNvPr id="17" name="TextBox 16">
              <a:extLst>
                <a:ext uri="{FF2B5EF4-FFF2-40B4-BE49-F238E27FC236}">
                  <a16:creationId xmlns:a16="http://schemas.microsoft.com/office/drawing/2014/main" id="{887C3C9D-B092-B213-FEF5-8BD5991EB197}"/>
                </a:ext>
              </a:extLst>
            </p:cNvPr>
            <p:cNvSpPr txBox="1"/>
            <p:nvPr/>
          </p:nvSpPr>
          <p:spPr>
            <a:xfrm>
              <a:off x="940673" y="5015674"/>
              <a:ext cx="2880111" cy="29612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102C47"/>
                  </a:solidFill>
                  <a:effectLst/>
                  <a:uLnTx/>
                  <a:uFillTx/>
                  <a:latin typeface="Poppins"/>
                  <a:ea typeface="+mn-lt"/>
                  <a:cs typeface="+mn-lt"/>
                </a:rPr>
                <a:t>Struggles</a:t>
              </a:r>
              <a:endParaRPr kumimoji="0" lang="en-US" sz="1800" b="0" i="0" u="none" strike="noStrike" kern="1200" cap="none" spc="0" normalizeH="0" baseline="0" noProof="0">
                <a:ln>
                  <a:noFill/>
                </a:ln>
                <a:solidFill>
                  <a:srgbClr val="102C47"/>
                </a:solidFill>
                <a:effectLst/>
                <a:uLnTx/>
                <a:uFillTx/>
                <a:latin typeface="Aptos" panose="020B0004020202020204"/>
                <a:ea typeface="+mn-ea"/>
                <a:cs typeface="+mn-cs"/>
              </a:endParaRPr>
            </a:p>
          </p:txBody>
        </p:sp>
        <p:pic>
          <p:nvPicPr>
            <p:cNvPr id="18" name="Graphic 17" descr="Sad face with solid fill with solid fill">
              <a:extLst>
                <a:ext uri="{FF2B5EF4-FFF2-40B4-BE49-F238E27FC236}">
                  <a16:creationId xmlns:a16="http://schemas.microsoft.com/office/drawing/2014/main" id="{5C31F40F-D086-6E59-394C-26F7A2A08C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2189" y="5028426"/>
              <a:ext cx="353874" cy="294723"/>
            </a:xfrm>
            <a:prstGeom prst="rect">
              <a:avLst/>
            </a:prstGeom>
          </p:spPr>
        </p:pic>
      </p:grpSp>
      <p:grpSp>
        <p:nvGrpSpPr>
          <p:cNvPr id="26" name="Group 25">
            <a:extLst>
              <a:ext uri="{FF2B5EF4-FFF2-40B4-BE49-F238E27FC236}">
                <a16:creationId xmlns:a16="http://schemas.microsoft.com/office/drawing/2014/main" id="{8A0B90AD-C7A9-131A-A40A-F7C5BC5237B4}"/>
              </a:ext>
            </a:extLst>
          </p:cNvPr>
          <p:cNvGrpSpPr/>
          <p:nvPr/>
        </p:nvGrpSpPr>
        <p:grpSpPr>
          <a:xfrm>
            <a:off x="5003300" y="2651804"/>
            <a:ext cx="4561645" cy="2334971"/>
            <a:chOff x="4641979" y="2960955"/>
            <a:chExt cx="4142002" cy="2353950"/>
          </a:xfrm>
        </p:grpSpPr>
        <p:sp>
          <p:nvSpPr>
            <p:cNvPr id="19" name="Rectangle: Single Corner Rounded 18">
              <a:extLst>
                <a:ext uri="{FF2B5EF4-FFF2-40B4-BE49-F238E27FC236}">
                  <a16:creationId xmlns:a16="http://schemas.microsoft.com/office/drawing/2014/main" id="{05DC7E7B-AE02-0A2A-4057-73398E31ABEB}"/>
                </a:ext>
              </a:extLst>
            </p:cNvPr>
            <p:cNvSpPr/>
            <p:nvPr/>
          </p:nvSpPr>
          <p:spPr>
            <a:xfrm rot="10800000" flipH="1">
              <a:off x="4641979" y="2960955"/>
              <a:ext cx="4142002" cy="2353950"/>
            </a:xfrm>
            <a:prstGeom prst="round1Rect">
              <a:avLst/>
            </a:prstGeom>
            <a:solidFill>
              <a:schemeClr val="bg1"/>
            </a:solidFill>
            <a:ln>
              <a:solidFill>
                <a:srgbClr val="E41B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0B0004020202020204"/>
                <a:ea typeface="+mn-ea"/>
                <a:cs typeface="+mn-cs"/>
              </a:endParaRPr>
            </a:p>
          </p:txBody>
        </p:sp>
        <p:pic>
          <p:nvPicPr>
            <p:cNvPr id="20" name="Graphic 19" descr="Shooting star with solid fill">
              <a:extLst>
                <a:ext uri="{FF2B5EF4-FFF2-40B4-BE49-F238E27FC236}">
                  <a16:creationId xmlns:a16="http://schemas.microsoft.com/office/drawing/2014/main" id="{E6E28A1C-3D72-9F56-1CCF-D1E3877CD3D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73811" y="3152750"/>
              <a:ext cx="335291" cy="329872"/>
            </a:xfrm>
            <a:prstGeom prst="rect">
              <a:avLst/>
            </a:prstGeom>
          </p:spPr>
        </p:pic>
        <p:sp>
          <p:nvSpPr>
            <p:cNvPr id="21" name="TextBox 20">
              <a:extLst>
                <a:ext uri="{FF2B5EF4-FFF2-40B4-BE49-F238E27FC236}">
                  <a16:creationId xmlns:a16="http://schemas.microsoft.com/office/drawing/2014/main" id="{85C7596D-B0E1-978E-378D-65372608A9F6}"/>
                </a:ext>
              </a:extLst>
            </p:cNvPr>
            <p:cNvSpPr txBox="1"/>
            <p:nvPr/>
          </p:nvSpPr>
          <p:spPr>
            <a:xfrm>
              <a:off x="4769943" y="3551267"/>
              <a:ext cx="3961509" cy="1525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GB" sz="1200" b="0" i="0" u="none" strike="noStrike" kern="1200" cap="none" spc="0" normalizeH="0" baseline="0" noProof="0">
                  <a:ln>
                    <a:noFill/>
                  </a:ln>
                  <a:solidFill>
                    <a:srgbClr val="133554"/>
                  </a:solidFill>
                  <a:effectLst/>
                  <a:uLnTx/>
                  <a:uFillTx/>
                  <a:latin typeface="Poppins"/>
                  <a:ea typeface="+mn-ea"/>
                  <a:cs typeface="Arial"/>
                </a:rPr>
                <a:t>Wants to involve young people more in the work of the organisation, as she has seen positive impact of this</a:t>
              </a:r>
            </a:p>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GB" sz="1200" b="0" i="0" u="none" strike="noStrike" kern="1200" cap="none" spc="0" normalizeH="0" baseline="0" noProof="0">
                  <a:ln>
                    <a:noFill/>
                  </a:ln>
                  <a:solidFill>
                    <a:srgbClr val="133554"/>
                  </a:solidFill>
                  <a:effectLst/>
                  <a:uLnTx/>
                  <a:uFillTx/>
                  <a:latin typeface="Poppins"/>
                  <a:ea typeface="+mn-ea"/>
                  <a:cs typeface="Arial"/>
                </a:rPr>
                <a:t>Young people in the group are keen to do some research with their peers in the sport to find out a wider range of views </a:t>
              </a:r>
            </a:p>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GB" sz="1200" b="0" i="0" u="none" strike="noStrike" kern="1200" cap="none" spc="0" normalizeH="0" baseline="0" noProof="0">
                  <a:ln>
                    <a:noFill/>
                  </a:ln>
                  <a:solidFill>
                    <a:srgbClr val="133554"/>
                  </a:solidFill>
                  <a:effectLst/>
                  <a:uLnTx/>
                  <a:uFillTx/>
                  <a:latin typeface="Poppins"/>
                  <a:ea typeface="+mn-ea"/>
                  <a:cs typeface="Arial"/>
                </a:rPr>
                <a:t>Wants to learn how to engage different young people and diversify who is playing their sport </a:t>
              </a:r>
              <a:endParaRPr kumimoji="0" lang="en-GB" sz="1800" b="0" i="0" u="none" strike="noStrike" kern="1200" cap="none" spc="0" normalizeH="0" baseline="0" noProof="0">
                <a:ln>
                  <a:noFill/>
                </a:ln>
                <a:solidFill>
                  <a:srgbClr val="133554"/>
                </a:solidFill>
                <a:effectLst/>
                <a:uLnTx/>
                <a:uFillTx/>
                <a:latin typeface="Aptos" panose="020B0004020202020204"/>
                <a:ea typeface="+mn-ea"/>
                <a:cs typeface="+mn-cs"/>
              </a:endParaRPr>
            </a:p>
          </p:txBody>
        </p:sp>
        <p:sp>
          <p:nvSpPr>
            <p:cNvPr id="22" name="TextBox 21">
              <a:extLst>
                <a:ext uri="{FF2B5EF4-FFF2-40B4-BE49-F238E27FC236}">
                  <a16:creationId xmlns:a16="http://schemas.microsoft.com/office/drawing/2014/main" id="{36F850BC-7AD8-087E-D66B-687F1FAAAEF5}"/>
                </a:ext>
              </a:extLst>
            </p:cNvPr>
            <p:cNvSpPr txBox="1"/>
            <p:nvPr/>
          </p:nvSpPr>
          <p:spPr>
            <a:xfrm>
              <a:off x="5097373" y="3135899"/>
              <a:ext cx="28801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102C47"/>
                  </a:solidFill>
                  <a:effectLst/>
                  <a:uLnTx/>
                  <a:uFillTx/>
                  <a:latin typeface="Poppins"/>
                  <a:ea typeface="+mn-lt"/>
                  <a:cs typeface="+mn-lt"/>
                </a:rPr>
                <a:t>Motivators</a:t>
              </a:r>
              <a:endParaRPr kumimoji="0" lang="en-US" sz="1800" b="0" i="0" u="none" strike="noStrike" kern="1200" cap="none" spc="0" normalizeH="0" baseline="0" noProof="0">
                <a:ln>
                  <a:noFill/>
                </a:ln>
                <a:solidFill>
                  <a:srgbClr val="102C47"/>
                </a:solidFill>
                <a:effectLst/>
                <a:uLnTx/>
                <a:uFillTx/>
                <a:latin typeface="Aptos" panose="020B0004020202020204"/>
                <a:ea typeface="+mn-ea"/>
                <a:cs typeface="+mn-cs"/>
              </a:endParaRPr>
            </a:p>
          </p:txBody>
        </p:sp>
      </p:grpSp>
      <p:grpSp>
        <p:nvGrpSpPr>
          <p:cNvPr id="24" name="Group 23">
            <a:extLst>
              <a:ext uri="{FF2B5EF4-FFF2-40B4-BE49-F238E27FC236}">
                <a16:creationId xmlns:a16="http://schemas.microsoft.com/office/drawing/2014/main" id="{7B96D1D7-5EDD-6823-BECC-4E53436921CF}"/>
              </a:ext>
            </a:extLst>
          </p:cNvPr>
          <p:cNvGrpSpPr/>
          <p:nvPr/>
        </p:nvGrpSpPr>
        <p:grpSpPr>
          <a:xfrm>
            <a:off x="415043" y="2658134"/>
            <a:ext cx="4506889" cy="1677009"/>
            <a:chOff x="415044" y="3052350"/>
            <a:chExt cx="4098464" cy="1677009"/>
          </a:xfrm>
        </p:grpSpPr>
        <p:sp>
          <p:nvSpPr>
            <p:cNvPr id="10" name="Rectangle: Single Corner Rounded 9">
              <a:extLst>
                <a:ext uri="{FF2B5EF4-FFF2-40B4-BE49-F238E27FC236}">
                  <a16:creationId xmlns:a16="http://schemas.microsoft.com/office/drawing/2014/main" id="{7F4134A7-5B5D-BA07-1163-0BB0511BE21B}"/>
                </a:ext>
              </a:extLst>
            </p:cNvPr>
            <p:cNvSpPr/>
            <p:nvPr/>
          </p:nvSpPr>
          <p:spPr>
            <a:xfrm flipH="1">
              <a:off x="415044" y="3052350"/>
              <a:ext cx="4090737" cy="1677009"/>
            </a:xfrm>
            <a:prstGeom prst="round1Rect">
              <a:avLst/>
            </a:prstGeom>
            <a:solidFill>
              <a:schemeClr val="bg1"/>
            </a:solidFill>
            <a:ln>
              <a:solidFill>
                <a:srgbClr val="E41B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0B0004020202020204"/>
                <a:ea typeface="+mn-ea"/>
                <a:cs typeface="+mn-cs"/>
              </a:endParaRPr>
            </a:p>
          </p:txBody>
        </p:sp>
        <p:sp>
          <p:nvSpPr>
            <p:cNvPr id="12" name="TextBox 11">
              <a:extLst>
                <a:ext uri="{FF2B5EF4-FFF2-40B4-BE49-F238E27FC236}">
                  <a16:creationId xmlns:a16="http://schemas.microsoft.com/office/drawing/2014/main" id="{14B6AC6E-C22D-5424-1542-41D6B7C3A18F}"/>
                </a:ext>
              </a:extLst>
            </p:cNvPr>
            <p:cNvSpPr txBox="1"/>
            <p:nvPr/>
          </p:nvSpPr>
          <p:spPr>
            <a:xfrm>
              <a:off x="573156" y="3655998"/>
              <a:ext cx="3940352" cy="7104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GB" sz="1200" b="0" i="0" u="none" strike="noStrike" kern="1200" cap="none" spc="0" normalizeH="0" baseline="0" noProof="0">
                  <a:ln>
                    <a:noFill/>
                  </a:ln>
                  <a:solidFill>
                    <a:srgbClr val="133554"/>
                  </a:solidFill>
                  <a:effectLst/>
                  <a:uLnTx/>
                  <a:uFillTx/>
                  <a:latin typeface="Poppins"/>
                  <a:ea typeface="+mn-ea"/>
                  <a:cs typeface="Arial"/>
                </a:rPr>
                <a:t>Passionate about creating great physical activity experiences for young people</a:t>
              </a:r>
            </a:p>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GB" sz="1200" b="0" i="0" u="none" strike="noStrike" kern="1200" cap="none" spc="0" normalizeH="0" baseline="0" noProof="0">
                  <a:ln>
                    <a:noFill/>
                  </a:ln>
                  <a:solidFill>
                    <a:srgbClr val="133554"/>
                  </a:solidFill>
                  <a:effectLst/>
                  <a:uLnTx/>
                  <a:uFillTx/>
                  <a:latin typeface="Poppins"/>
                  <a:ea typeface="+mn-ea"/>
                  <a:cs typeface="Arial"/>
                </a:rPr>
                <a:t>Expert relationship builder</a:t>
              </a:r>
            </a:p>
          </p:txBody>
        </p:sp>
        <p:sp>
          <p:nvSpPr>
            <p:cNvPr id="13" name="TextBox 12">
              <a:extLst>
                <a:ext uri="{FF2B5EF4-FFF2-40B4-BE49-F238E27FC236}">
                  <a16:creationId xmlns:a16="http://schemas.microsoft.com/office/drawing/2014/main" id="{5D8FA741-69ED-3199-8EBD-65E2DDCAAAF2}"/>
                </a:ext>
              </a:extLst>
            </p:cNvPr>
            <p:cNvSpPr txBox="1"/>
            <p:nvPr/>
          </p:nvSpPr>
          <p:spPr>
            <a:xfrm>
              <a:off x="852725" y="3206432"/>
              <a:ext cx="28801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102C47"/>
                  </a:solidFill>
                  <a:effectLst/>
                  <a:uLnTx/>
                  <a:uFillTx/>
                  <a:latin typeface="Poppins"/>
                  <a:ea typeface="+mn-lt"/>
                  <a:cs typeface="+mn-lt"/>
                </a:rPr>
                <a:t>Strengths</a:t>
              </a:r>
              <a:endParaRPr kumimoji="0" lang="en-US" sz="1800" b="0" i="0" u="none" strike="noStrike" kern="1200" cap="none" spc="0" normalizeH="0" baseline="0" noProof="0">
                <a:ln>
                  <a:noFill/>
                </a:ln>
                <a:solidFill>
                  <a:srgbClr val="102C47"/>
                </a:solidFill>
                <a:effectLst/>
                <a:uLnTx/>
                <a:uFillTx/>
                <a:latin typeface="Poppins"/>
                <a:ea typeface="+mn-lt"/>
                <a:cs typeface="+mn-lt"/>
              </a:endParaRPr>
            </a:p>
          </p:txBody>
        </p:sp>
        <p:pic>
          <p:nvPicPr>
            <p:cNvPr id="23" name="Graphic 22" descr="Clapping hands with solid fill">
              <a:extLst>
                <a:ext uri="{FF2B5EF4-FFF2-40B4-BE49-F238E27FC236}">
                  <a16:creationId xmlns:a16="http://schemas.microsoft.com/office/drawing/2014/main" id="{3E72A4AE-2E0B-73AD-452E-E4CE64907CF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6487" y="3148519"/>
              <a:ext cx="424867" cy="425029"/>
            </a:xfrm>
            <a:prstGeom prst="rect">
              <a:avLst/>
            </a:prstGeom>
          </p:spPr>
        </p:pic>
      </p:grpSp>
      <p:grpSp>
        <p:nvGrpSpPr>
          <p:cNvPr id="27" name="Group 26">
            <a:extLst>
              <a:ext uri="{FF2B5EF4-FFF2-40B4-BE49-F238E27FC236}">
                <a16:creationId xmlns:a16="http://schemas.microsoft.com/office/drawing/2014/main" id="{4B13D258-47C7-C4A1-20F7-DB59C1750300}"/>
              </a:ext>
            </a:extLst>
          </p:cNvPr>
          <p:cNvGrpSpPr/>
          <p:nvPr/>
        </p:nvGrpSpPr>
        <p:grpSpPr>
          <a:xfrm>
            <a:off x="4998790" y="5014146"/>
            <a:ext cx="4557197" cy="1516369"/>
            <a:chOff x="4659134" y="3011567"/>
            <a:chExt cx="4096887" cy="2098412"/>
          </a:xfrm>
        </p:grpSpPr>
        <p:sp>
          <p:nvSpPr>
            <p:cNvPr id="28" name="Rectangle: Single Corner Rounded 27">
              <a:extLst>
                <a:ext uri="{FF2B5EF4-FFF2-40B4-BE49-F238E27FC236}">
                  <a16:creationId xmlns:a16="http://schemas.microsoft.com/office/drawing/2014/main" id="{92073BCC-CBC7-0933-DB32-41887C29FB84}"/>
                </a:ext>
              </a:extLst>
            </p:cNvPr>
            <p:cNvSpPr/>
            <p:nvPr/>
          </p:nvSpPr>
          <p:spPr>
            <a:xfrm rot="10800000" flipH="1">
              <a:off x="4659134" y="3011567"/>
              <a:ext cx="4096887" cy="2098412"/>
            </a:xfrm>
            <a:prstGeom prst="round1Rect">
              <a:avLst/>
            </a:prstGeom>
            <a:solidFill>
              <a:schemeClr val="bg1"/>
            </a:solidFill>
            <a:ln>
              <a:solidFill>
                <a:srgbClr val="E41B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0B0004020202020204"/>
                <a:ea typeface="+mn-ea"/>
                <a:cs typeface="+mn-cs"/>
              </a:endParaRPr>
            </a:p>
          </p:txBody>
        </p:sp>
        <p:sp>
          <p:nvSpPr>
            <p:cNvPr id="30" name="TextBox 29">
              <a:extLst>
                <a:ext uri="{FF2B5EF4-FFF2-40B4-BE49-F238E27FC236}">
                  <a16:creationId xmlns:a16="http://schemas.microsoft.com/office/drawing/2014/main" id="{0FFCDA73-5E01-724E-1F5F-108CF2E1EE03}"/>
                </a:ext>
              </a:extLst>
            </p:cNvPr>
            <p:cNvSpPr txBox="1"/>
            <p:nvPr/>
          </p:nvSpPr>
          <p:spPr>
            <a:xfrm>
              <a:off x="4861554" y="3658980"/>
              <a:ext cx="3696948" cy="12386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GB" sz="1200" b="0" i="0" u="none" strike="noStrike" kern="1200" cap="none" spc="0" normalizeH="0" baseline="0" noProof="0">
                  <a:ln>
                    <a:noFill/>
                  </a:ln>
                  <a:solidFill>
                    <a:srgbClr val="133554"/>
                  </a:solidFill>
                  <a:effectLst/>
                  <a:uLnTx/>
                  <a:uFillTx/>
                  <a:latin typeface="Poppins"/>
                  <a:ea typeface="+mn-ea"/>
                  <a:cs typeface="Arial"/>
                </a:rPr>
                <a:t>Help Shivani to hear the views of young people in different local areas</a:t>
              </a:r>
            </a:p>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GB" sz="1200" b="0" i="0" u="none" strike="noStrike" kern="1200" cap="none" spc="0" normalizeH="0" baseline="0" noProof="0">
                  <a:ln>
                    <a:noFill/>
                  </a:ln>
                  <a:solidFill>
                    <a:srgbClr val="133554"/>
                  </a:solidFill>
                  <a:effectLst/>
                  <a:uLnTx/>
                  <a:uFillTx/>
                  <a:latin typeface="Poppins"/>
                  <a:ea typeface="+mn-ea"/>
                  <a:cs typeface="Arial"/>
                </a:rPr>
                <a:t>Connect Shivani to other organisations doing good work in youth voice</a:t>
              </a:r>
            </a:p>
          </p:txBody>
        </p:sp>
        <p:sp>
          <p:nvSpPr>
            <p:cNvPr id="31" name="TextBox 30">
              <a:extLst>
                <a:ext uri="{FF2B5EF4-FFF2-40B4-BE49-F238E27FC236}">
                  <a16:creationId xmlns:a16="http://schemas.microsoft.com/office/drawing/2014/main" id="{205994E3-0A15-9DAA-6191-8DC78891127B}"/>
                </a:ext>
              </a:extLst>
            </p:cNvPr>
            <p:cNvSpPr txBox="1"/>
            <p:nvPr/>
          </p:nvSpPr>
          <p:spPr>
            <a:xfrm>
              <a:off x="5279190" y="3158199"/>
              <a:ext cx="3287765" cy="5110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102C47"/>
                  </a:solidFill>
                  <a:effectLst/>
                  <a:uLnTx/>
                  <a:uFillTx/>
                  <a:latin typeface="Poppins"/>
                  <a:ea typeface="+mn-lt"/>
                  <a:cs typeface="+mn-lt"/>
                </a:rPr>
                <a:t>What could help Shivani?</a:t>
              </a:r>
              <a:endParaRPr kumimoji="0" lang="en-US" sz="1800" b="0" i="0" u="none" strike="noStrike" kern="1200" cap="none" spc="0" normalizeH="0" baseline="0" noProof="0">
                <a:ln>
                  <a:noFill/>
                </a:ln>
                <a:solidFill>
                  <a:srgbClr val="102C47"/>
                </a:solidFill>
                <a:effectLst/>
                <a:uLnTx/>
                <a:uFillTx/>
                <a:latin typeface="Aptos" panose="020B0004020202020204"/>
                <a:ea typeface="+mn-ea"/>
                <a:cs typeface="+mn-cs"/>
              </a:endParaRPr>
            </a:p>
          </p:txBody>
        </p:sp>
      </p:grpSp>
      <p:pic>
        <p:nvPicPr>
          <p:cNvPr id="32" name="Graphic 31" descr="Help with solid fill">
            <a:extLst>
              <a:ext uri="{FF2B5EF4-FFF2-40B4-BE49-F238E27FC236}">
                <a16:creationId xmlns:a16="http://schemas.microsoft.com/office/drawing/2014/main" id="{1BEE9E5F-E47D-31EE-0B36-E48D827D568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48014" y="5122969"/>
            <a:ext cx="356925" cy="357061"/>
          </a:xfrm>
          <a:prstGeom prst="rect">
            <a:avLst/>
          </a:prstGeom>
        </p:spPr>
      </p:pic>
      <p:sp>
        <p:nvSpPr>
          <p:cNvPr id="9" name="TextBox 8">
            <a:extLst>
              <a:ext uri="{FF2B5EF4-FFF2-40B4-BE49-F238E27FC236}">
                <a16:creationId xmlns:a16="http://schemas.microsoft.com/office/drawing/2014/main" id="{8C697EEE-0439-8DB8-446B-855E671891ED}"/>
              </a:ext>
            </a:extLst>
          </p:cNvPr>
          <p:cNvSpPr txBox="1"/>
          <p:nvPr/>
        </p:nvSpPr>
        <p:spPr>
          <a:xfrm>
            <a:off x="2151799" y="233239"/>
            <a:ext cx="488127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Poppins"/>
                <a:ea typeface="+mn-ea"/>
                <a:cs typeface="+mn-cs"/>
              </a:rPr>
              <a:t>Think about people like:</a:t>
            </a:r>
            <a:endParaRPr kumimoji="0" lang="en-US" sz="14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5" name="Oval 14">
            <a:extLst>
              <a:ext uri="{FF2B5EF4-FFF2-40B4-BE49-F238E27FC236}">
                <a16:creationId xmlns:a16="http://schemas.microsoft.com/office/drawing/2014/main" id="{9101A59A-7DA4-220B-37EC-D2634793D5A1}"/>
              </a:ext>
            </a:extLst>
          </p:cNvPr>
          <p:cNvSpPr/>
          <p:nvPr/>
        </p:nvSpPr>
        <p:spPr>
          <a:xfrm>
            <a:off x="339608" y="407554"/>
            <a:ext cx="1494273" cy="148960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pic>
        <p:nvPicPr>
          <p:cNvPr id="6" name="Picture 5" descr="A blue outline of a person&#10;&#10;Description automatically generated">
            <a:extLst>
              <a:ext uri="{FF2B5EF4-FFF2-40B4-BE49-F238E27FC236}">
                <a16:creationId xmlns:a16="http://schemas.microsoft.com/office/drawing/2014/main" id="{566AD694-A3A4-0C09-D44E-788B9824CB98}"/>
              </a:ext>
            </a:extLst>
          </p:cNvPr>
          <p:cNvPicPr>
            <a:picLocks noChangeAspect="1"/>
          </p:cNvPicPr>
          <p:nvPr/>
        </p:nvPicPr>
        <p:blipFill>
          <a:blip r:embed="rId10"/>
          <a:srcRect l="-424" r="-1119" b="5454"/>
          <a:stretch/>
        </p:blipFill>
        <p:spPr>
          <a:xfrm>
            <a:off x="345791" y="541198"/>
            <a:ext cx="1465759" cy="1376587"/>
          </a:xfrm>
          <a:prstGeom prst="ellipse">
            <a:avLst/>
          </a:prstGeom>
        </p:spPr>
      </p:pic>
    </p:spTree>
    <p:extLst>
      <p:ext uri="{BB962C8B-B14F-4D97-AF65-F5344CB8AC3E}">
        <p14:creationId xmlns:p14="http://schemas.microsoft.com/office/powerpoint/2010/main" val="772610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012C1D0-9E73-CEBE-4DAF-F8DEB2D9BE7D}"/>
              </a:ext>
            </a:extLst>
          </p:cNvPr>
          <p:cNvSpPr/>
          <p:nvPr/>
        </p:nvSpPr>
        <p:spPr>
          <a:xfrm>
            <a:off x="-6791" y="-13578"/>
            <a:ext cx="9910571" cy="2513083"/>
          </a:xfrm>
          <a:prstGeom prst="rect">
            <a:avLst/>
          </a:prstGeom>
          <a:solidFill>
            <a:srgbClr val="E41B4A"/>
          </a:solidFill>
          <a:ln>
            <a:solidFill>
              <a:srgbClr val="E41B4A"/>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72D6"/>
              </a:solidFill>
              <a:effectLst/>
              <a:uLnTx/>
              <a:uFillTx/>
              <a:latin typeface="Aptos" panose="020B0004020202020204"/>
              <a:ea typeface="+mn-ea"/>
              <a:cs typeface="+mn-cs"/>
            </a:endParaRPr>
          </a:p>
        </p:txBody>
      </p:sp>
      <p:sp>
        <p:nvSpPr>
          <p:cNvPr id="4" name="Google Shape;152;g2ca78fb4ae3_0_315">
            <a:extLst>
              <a:ext uri="{FF2B5EF4-FFF2-40B4-BE49-F238E27FC236}">
                <a16:creationId xmlns:a16="http://schemas.microsoft.com/office/drawing/2014/main" id="{98925C0C-04B2-616B-23D9-0AC0FB048E3E}"/>
              </a:ext>
            </a:extLst>
          </p:cNvPr>
          <p:cNvSpPr txBox="1"/>
          <p:nvPr/>
        </p:nvSpPr>
        <p:spPr>
          <a:xfrm>
            <a:off x="2150928" y="1121357"/>
            <a:ext cx="6899902" cy="1467038"/>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800"/>
              </a:spcAft>
              <a:buClr>
                <a:srgbClr val="000000"/>
              </a:buClr>
              <a:buSzTx/>
              <a:buFont typeface="Arial"/>
              <a:buNone/>
              <a:tabLst/>
              <a:defRPr/>
            </a:pPr>
            <a:r>
              <a:rPr kumimoji="0" lang="en-GB" sz="1400" b="1" i="0" u="none" strike="noStrike" kern="1200" cap="none" spc="0" normalizeH="0" baseline="0" noProof="0">
                <a:ln>
                  <a:noFill/>
                </a:ln>
                <a:solidFill>
                  <a:prstClr val="white"/>
                </a:solidFill>
                <a:effectLst/>
                <a:uLnTx/>
                <a:uFillTx/>
                <a:latin typeface="Poppins"/>
                <a:cs typeface="Arial"/>
                <a:sym typeface="Arial"/>
              </a:rPr>
              <a:t>Ali is the national lead for a charity focussed on getting more people active in his town. He is passionate about supporting young people. </a:t>
            </a:r>
            <a:endParaRPr kumimoji="0" lang="en-US" sz="1400" b="0" i="0" u="none" strike="noStrike" kern="1200" cap="none" spc="0" normalizeH="0" baseline="0" noProof="0">
              <a:ln>
                <a:noFill/>
              </a:ln>
              <a:solidFill>
                <a:prstClr val="white"/>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800"/>
              </a:spcAft>
              <a:buClr>
                <a:srgbClr val="000000"/>
              </a:buClr>
              <a:buSzTx/>
              <a:buFont typeface="Arial"/>
              <a:buNone/>
              <a:tabLst/>
              <a:defRPr/>
            </a:pPr>
            <a:r>
              <a:rPr kumimoji="0" lang="en-GB" sz="1400" b="0" i="0" u="none" strike="noStrike" kern="1200" cap="none" spc="0" normalizeH="0" baseline="0" noProof="0">
                <a:ln>
                  <a:noFill/>
                </a:ln>
                <a:solidFill>
                  <a:prstClr val="white"/>
                </a:solidFill>
                <a:effectLst/>
                <a:uLnTx/>
                <a:uFillTx/>
                <a:latin typeface="Poppins"/>
                <a:cs typeface="Arial"/>
                <a:sym typeface="Arial"/>
              </a:rPr>
              <a:t>His local leads tell him there's no point running youth sessions – young people never show up.</a:t>
            </a:r>
            <a:endParaRPr kumimoji="0" lang="en-GB" sz="1400" b="0" i="0" u="none" strike="noStrike" kern="1200" cap="none" spc="0" normalizeH="0" baseline="0" noProof="0">
              <a:ln>
                <a:noFill/>
              </a:ln>
              <a:solidFill>
                <a:prstClr val="white"/>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1200" cap="none" spc="0" normalizeH="0" baseline="0" noProof="0">
              <a:ln>
                <a:noFill/>
              </a:ln>
              <a:solidFill>
                <a:prstClr val="white"/>
              </a:solidFill>
              <a:effectLst/>
              <a:uLnTx/>
              <a:uFillTx/>
              <a:latin typeface="Poppins"/>
              <a:cs typeface="Arial"/>
              <a:sym typeface="Arial"/>
            </a:endParaRPr>
          </a:p>
        </p:txBody>
      </p:sp>
      <p:sp>
        <p:nvSpPr>
          <p:cNvPr id="3" name="TextBox 2">
            <a:extLst>
              <a:ext uri="{FF2B5EF4-FFF2-40B4-BE49-F238E27FC236}">
                <a16:creationId xmlns:a16="http://schemas.microsoft.com/office/drawing/2014/main" id="{53DF267E-8EC4-9861-CACA-CFA3A544C3E4}"/>
              </a:ext>
            </a:extLst>
          </p:cNvPr>
          <p:cNvSpPr txBox="1"/>
          <p:nvPr/>
        </p:nvSpPr>
        <p:spPr>
          <a:xfrm>
            <a:off x="2153676" y="541443"/>
            <a:ext cx="70650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Poppins"/>
                <a:ea typeface="+mn-ea"/>
                <a:cs typeface="+mn-cs"/>
              </a:rPr>
              <a:t>Ali</a:t>
            </a:r>
            <a:r>
              <a:rPr kumimoji="0" lang="en-US" sz="3200" b="0" i="0" u="none" strike="noStrike" kern="1200" cap="none" spc="0" normalizeH="0" baseline="0" noProof="0">
                <a:ln>
                  <a:noFill/>
                </a:ln>
                <a:solidFill>
                  <a:prstClr val="white"/>
                </a:solidFill>
                <a:effectLst/>
                <a:uLnTx/>
                <a:uFillTx/>
                <a:latin typeface="Poppins"/>
                <a:ea typeface="+mn-ea"/>
                <a:cs typeface="Poppins"/>
              </a:rPr>
              <a:t>: 34, Bristol</a:t>
            </a:r>
          </a:p>
        </p:txBody>
      </p:sp>
      <p:grpSp>
        <p:nvGrpSpPr>
          <p:cNvPr id="25" name="Group 24">
            <a:extLst>
              <a:ext uri="{FF2B5EF4-FFF2-40B4-BE49-F238E27FC236}">
                <a16:creationId xmlns:a16="http://schemas.microsoft.com/office/drawing/2014/main" id="{93C3D483-43F6-5522-25FD-142821D121A6}"/>
              </a:ext>
            </a:extLst>
          </p:cNvPr>
          <p:cNvGrpSpPr/>
          <p:nvPr/>
        </p:nvGrpSpPr>
        <p:grpSpPr>
          <a:xfrm>
            <a:off x="408461" y="4432104"/>
            <a:ext cx="4505186" cy="2098411"/>
            <a:chOff x="422050" y="4880696"/>
            <a:chExt cx="4090737" cy="1677009"/>
          </a:xfrm>
        </p:grpSpPr>
        <p:sp>
          <p:nvSpPr>
            <p:cNvPr id="14" name="Rectangle: Single Corner Rounded 13">
              <a:extLst>
                <a:ext uri="{FF2B5EF4-FFF2-40B4-BE49-F238E27FC236}">
                  <a16:creationId xmlns:a16="http://schemas.microsoft.com/office/drawing/2014/main" id="{0851C53B-63D8-D919-BD64-7B8911B72B2B}"/>
                </a:ext>
              </a:extLst>
            </p:cNvPr>
            <p:cNvSpPr/>
            <p:nvPr/>
          </p:nvSpPr>
          <p:spPr>
            <a:xfrm flipH="1">
              <a:off x="422050" y="4880696"/>
              <a:ext cx="4090737" cy="1677009"/>
            </a:xfrm>
            <a:prstGeom prst="round1Rect">
              <a:avLst/>
            </a:prstGeom>
            <a:solidFill>
              <a:schemeClr val="bg1"/>
            </a:solidFill>
            <a:ln>
              <a:solidFill>
                <a:srgbClr val="E41B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0B0004020202020204"/>
                <a:ea typeface="+mn-ea"/>
                <a:cs typeface="+mn-cs"/>
              </a:endParaRPr>
            </a:p>
          </p:txBody>
        </p:sp>
        <p:sp>
          <p:nvSpPr>
            <p:cNvPr id="16" name="TextBox 15">
              <a:extLst>
                <a:ext uri="{FF2B5EF4-FFF2-40B4-BE49-F238E27FC236}">
                  <a16:creationId xmlns:a16="http://schemas.microsoft.com/office/drawing/2014/main" id="{E68FFF38-A99D-4EF2-9622-E0B6D269D43D}"/>
                </a:ext>
              </a:extLst>
            </p:cNvPr>
            <p:cNvSpPr txBox="1"/>
            <p:nvPr/>
          </p:nvSpPr>
          <p:spPr>
            <a:xfrm>
              <a:off x="530060" y="5339908"/>
              <a:ext cx="3976308" cy="42019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GB" sz="1200" b="0" i="0" u="none" strike="noStrike" kern="1200" cap="none" spc="0" normalizeH="0" baseline="0" noProof="0">
                  <a:ln>
                    <a:noFill/>
                  </a:ln>
                  <a:solidFill>
                    <a:srgbClr val="133554"/>
                  </a:solidFill>
                  <a:effectLst/>
                  <a:uLnTx/>
                  <a:uFillTx/>
                  <a:latin typeface="Poppins"/>
                  <a:ea typeface="+mn-ea"/>
                  <a:cs typeface="Arial"/>
                </a:rPr>
                <a:t>Getting used to leading from behind a desk</a:t>
              </a:r>
              <a:endParaRPr kumimoji="0" lang="en-US" sz="1800" b="0" i="0" u="none" strike="noStrike" kern="1200" cap="none" spc="0" normalizeH="0" baseline="0" noProof="0">
                <a:ln>
                  <a:noFill/>
                </a:ln>
                <a:solidFill>
                  <a:srgbClr val="133554"/>
                </a:solidFill>
                <a:effectLst/>
                <a:uLnTx/>
                <a:uFillTx/>
                <a:latin typeface="Aptos" panose="020B0004020202020204"/>
                <a:ea typeface="+mn-ea"/>
                <a:cs typeface="Arial"/>
              </a:endParaRPr>
            </a:p>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GB" sz="1200" b="0" i="0" u="none" strike="noStrike" kern="1200" cap="none" spc="0" normalizeH="0" baseline="0" noProof="0">
                  <a:ln>
                    <a:noFill/>
                  </a:ln>
                  <a:solidFill>
                    <a:srgbClr val="133554"/>
                  </a:solidFill>
                  <a:effectLst/>
                  <a:uLnTx/>
                  <a:uFillTx/>
                  <a:latin typeface="Poppins"/>
                  <a:ea typeface="+mn-ea"/>
                  <a:cs typeface="Arial"/>
                </a:rPr>
                <a:t>Dyslexia</a:t>
              </a:r>
            </a:p>
          </p:txBody>
        </p:sp>
        <p:sp>
          <p:nvSpPr>
            <p:cNvPr id="17" name="TextBox 16">
              <a:extLst>
                <a:ext uri="{FF2B5EF4-FFF2-40B4-BE49-F238E27FC236}">
                  <a16:creationId xmlns:a16="http://schemas.microsoft.com/office/drawing/2014/main" id="{887C3C9D-B092-B213-FEF5-8BD5991EB197}"/>
                </a:ext>
              </a:extLst>
            </p:cNvPr>
            <p:cNvSpPr txBox="1"/>
            <p:nvPr/>
          </p:nvSpPr>
          <p:spPr>
            <a:xfrm>
              <a:off x="940673" y="5015674"/>
              <a:ext cx="2880111" cy="29612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102C47"/>
                  </a:solidFill>
                  <a:effectLst/>
                  <a:uLnTx/>
                  <a:uFillTx/>
                  <a:latin typeface="Poppins"/>
                  <a:ea typeface="+mn-lt"/>
                  <a:cs typeface="+mn-lt"/>
                </a:rPr>
                <a:t>Struggles</a:t>
              </a:r>
              <a:endParaRPr kumimoji="0" lang="en-US" sz="1800" b="0" i="0" u="none" strike="noStrike" kern="1200" cap="none" spc="0" normalizeH="0" baseline="0" noProof="0">
                <a:ln>
                  <a:noFill/>
                </a:ln>
                <a:solidFill>
                  <a:srgbClr val="102C47"/>
                </a:solidFill>
                <a:effectLst/>
                <a:uLnTx/>
                <a:uFillTx/>
                <a:latin typeface="Aptos" panose="020B0004020202020204"/>
                <a:ea typeface="+mn-ea"/>
                <a:cs typeface="+mn-cs"/>
              </a:endParaRPr>
            </a:p>
          </p:txBody>
        </p:sp>
        <p:pic>
          <p:nvPicPr>
            <p:cNvPr id="18" name="Graphic 17" descr="Sad face with solid fill with solid fill">
              <a:extLst>
                <a:ext uri="{FF2B5EF4-FFF2-40B4-BE49-F238E27FC236}">
                  <a16:creationId xmlns:a16="http://schemas.microsoft.com/office/drawing/2014/main" id="{5C31F40F-D086-6E59-394C-26F7A2A08C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2189" y="5028426"/>
              <a:ext cx="353874" cy="294723"/>
            </a:xfrm>
            <a:prstGeom prst="rect">
              <a:avLst/>
            </a:prstGeom>
          </p:spPr>
        </p:pic>
      </p:grpSp>
      <p:grpSp>
        <p:nvGrpSpPr>
          <p:cNvPr id="26" name="Group 25">
            <a:extLst>
              <a:ext uri="{FF2B5EF4-FFF2-40B4-BE49-F238E27FC236}">
                <a16:creationId xmlns:a16="http://schemas.microsoft.com/office/drawing/2014/main" id="{8A0B90AD-C7A9-131A-A40A-F7C5BC5237B4}"/>
              </a:ext>
            </a:extLst>
          </p:cNvPr>
          <p:cNvGrpSpPr/>
          <p:nvPr/>
        </p:nvGrpSpPr>
        <p:grpSpPr>
          <a:xfrm>
            <a:off x="5003300" y="2651804"/>
            <a:ext cx="4561645" cy="1670682"/>
            <a:chOff x="4641979" y="2960955"/>
            <a:chExt cx="4142002" cy="2258281"/>
          </a:xfrm>
        </p:grpSpPr>
        <p:sp>
          <p:nvSpPr>
            <p:cNvPr id="19" name="Rectangle: Single Corner Rounded 18">
              <a:extLst>
                <a:ext uri="{FF2B5EF4-FFF2-40B4-BE49-F238E27FC236}">
                  <a16:creationId xmlns:a16="http://schemas.microsoft.com/office/drawing/2014/main" id="{05DC7E7B-AE02-0A2A-4057-73398E31ABEB}"/>
                </a:ext>
              </a:extLst>
            </p:cNvPr>
            <p:cNvSpPr/>
            <p:nvPr/>
          </p:nvSpPr>
          <p:spPr>
            <a:xfrm rot="10800000" flipH="1">
              <a:off x="4641979" y="2960955"/>
              <a:ext cx="4142002" cy="2258281"/>
            </a:xfrm>
            <a:prstGeom prst="round1Rect">
              <a:avLst/>
            </a:prstGeom>
            <a:solidFill>
              <a:schemeClr val="bg1"/>
            </a:solidFill>
            <a:ln>
              <a:solidFill>
                <a:srgbClr val="E41B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0B0004020202020204"/>
                <a:ea typeface="+mn-ea"/>
                <a:cs typeface="+mn-cs"/>
              </a:endParaRPr>
            </a:p>
          </p:txBody>
        </p:sp>
        <p:sp>
          <p:nvSpPr>
            <p:cNvPr id="21" name="TextBox 20">
              <a:extLst>
                <a:ext uri="{FF2B5EF4-FFF2-40B4-BE49-F238E27FC236}">
                  <a16:creationId xmlns:a16="http://schemas.microsoft.com/office/drawing/2014/main" id="{85C7596D-B0E1-978E-378D-65372608A9F6}"/>
                </a:ext>
              </a:extLst>
            </p:cNvPr>
            <p:cNvSpPr txBox="1"/>
            <p:nvPr/>
          </p:nvSpPr>
          <p:spPr>
            <a:xfrm>
              <a:off x="4781431" y="3842025"/>
              <a:ext cx="3978741" cy="960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GB" sz="1200" b="0" i="0" u="none" strike="noStrike" kern="1200" cap="none" spc="0" normalizeH="0" baseline="0" noProof="0">
                  <a:ln>
                    <a:noFill/>
                  </a:ln>
                  <a:solidFill>
                    <a:srgbClr val="133554"/>
                  </a:solidFill>
                  <a:effectLst/>
                  <a:uLnTx/>
                  <a:uFillTx/>
                  <a:latin typeface="Poppins"/>
                  <a:ea typeface="+mn-ea"/>
                  <a:cs typeface="Arial"/>
                </a:rPr>
                <a:t>Grow the charity and see more young people being active in his town</a:t>
              </a:r>
              <a:endParaRPr kumimoji="0" lang="en-US" sz="1800" b="0" i="0" u="none" strike="noStrike" kern="1200" cap="none" spc="0" normalizeH="0" baseline="0" noProof="0">
                <a:ln>
                  <a:noFill/>
                </a:ln>
                <a:solidFill>
                  <a:srgbClr val="133554"/>
                </a:solidFill>
                <a:effectLst/>
                <a:uLnTx/>
                <a:uFillTx/>
                <a:latin typeface="Aptos" panose="020B0004020202020204"/>
                <a:ea typeface="+mn-ea"/>
                <a:cs typeface="Arial"/>
              </a:endParaRPr>
            </a:p>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GB" sz="1200" b="0" i="0" u="none" strike="noStrike" kern="1200" cap="none" spc="0" normalizeH="0" baseline="0" noProof="0">
                  <a:ln>
                    <a:noFill/>
                  </a:ln>
                  <a:solidFill>
                    <a:srgbClr val="133554"/>
                  </a:solidFill>
                  <a:effectLst/>
                  <a:uLnTx/>
                  <a:uFillTx/>
                  <a:latin typeface="Poppins"/>
                  <a:ea typeface="+mn-ea"/>
                  <a:cs typeface="Arial"/>
                </a:rPr>
                <a:t>Secure next year's grant funding</a:t>
              </a:r>
            </a:p>
          </p:txBody>
        </p:sp>
        <p:sp>
          <p:nvSpPr>
            <p:cNvPr id="22" name="TextBox 21">
              <a:extLst>
                <a:ext uri="{FF2B5EF4-FFF2-40B4-BE49-F238E27FC236}">
                  <a16:creationId xmlns:a16="http://schemas.microsoft.com/office/drawing/2014/main" id="{36F850BC-7AD8-087E-D66B-687F1FAAAEF5}"/>
                </a:ext>
              </a:extLst>
            </p:cNvPr>
            <p:cNvSpPr txBox="1"/>
            <p:nvPr/>
          </p:nvSpPr>
          <p:spPr>
            <a:xfrm>
              <a:off x="5097373" y="3135899"/>
              <a:ext cx="2880111" cy="4992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102C47"/>
                  </a:solidFill>
                  <a:effectLst/>
                  <a:uLnTx/>
                  <a:uFillTx/>
                  <a:latin typeface="Poppins"/>
                  <a:ea typeface="+mn-lt"/>
                  <a:cs typeface="+mn-lt"/>
                </a:rPr>
                <a:t>Motivators</a:t>
              </a:r>
              <a:endParaRPr kumimoji="0" lang="en-US" sz="1800" b="0" i="0" u="none" strike="noStrike" kern="1200" cap="none" spc="0" normalizeH="0" baseline="0" noProof="0">
                <a:ln>
                  <a:noFill/>
                </a:ln>
                <a:solidFill>
                  <a:srgbClr val="102C47"/>
                </a:solidFill>
                <a:effectLst/>
                <a:uLnTx/>
                <a:uFillTx/>
                <a:latin typeface="Aptos" panose="020B0004020202020204"/>
                <a:ea typeface="+mn-ea"/>
                <a:cs typeface="+mn-cs"/>
              </a:endParaRPr>
            </a:p>
          </p:txBody>
        </p:sp>
      </p:grpSp>
      <p:grpSp>
        <p:nvGrpSpPr>
          <p:cNvPr id="24" name="Group 23">
            <a:extLst>
              <a:ext uri="{FF2B5EF4-FFF2-40B4-BE49-F238E27FC236}">
                <a16:creationId xmlns:a16="http://schemas.microsoft.com/office/drawing/2014/main" id="{7B96D1D7-5EDD-6823-BECC-4E53436921CF}"/>
              </a:ext>
            </a:extLst>
          </p:cNvPr>
          <p:cNvGrpSpPr/>
          <p:nvPr/>
        </p:nvGrpSpPr>
        <p:grpSpPr>
          <a:xfrm>
            <a:off x="415043" y="2658134"/>
            <a:ext cx="4506889" cy="1677009"/>
            <a:chOff x="415044" y="3052350"/>
            <a:chExt cx="4098464" cy="1677009"/>
          </a:xfrm>
        </p:grpSpPr>
        <p:sp>
          <p:nvSpPr>
            <p:cNvPr id="10" name="Rectangle: Single Corner Rounded 9">
              <a:extLst>
                <a:ext uri="{FF2B5EF4-FFF2-40B4-BE49-F238E27FC236}">
                  <a16:creationId xmlns:a16="http://schemas.microsoft.com/office/drawing/2014/main" id="{7F4134A7-5B5D-BA07-1163-0BB0511BE21B}"/>
                </a:ext>
              </a:extLst>
            </p:cNvPr>
            <p:cNvSpPr/>
            <p:nvPr/>
          </p:nvSpPr>
          <p:spPr>
            <a:xfrm flipH="1">
              <a:off x="415044" y="3052350"/>
              <a:ext cx="4090737" cy="1677009"/>
            </a:xfrm>
            <a:prstGeom prst="round1Rect">
              <a:avLst/>
            </a:prstGeom>
            <a:solidFill>
              <a:schemeClr val="bg1"/>
            </a:solidFill>
            <a:ln>
              <a:solidFill>
                <a:srgbClr val="E41B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0B0004020202020204"/>
                <a:ea typeface="+mn-ea"/>
                <a:cs typeface="+mn-cs"/>
              </a:endParaRPr>
            </a:p>
          </p:txBody>
        </p:sp>
        <p:sp>
          <p:nvSpPr>
            <p:cNvPr id="12" name="TextBox 11">
              <a:extLst>
                <a:ext uri="{FF2B5EF4-FFF2-40B4-BE49-F238E27FC236}">
                  <a16:creationId xmlns:a16="http://schemas.microsoft.com/office/drawing/2014/main" id="{14B6AC6E-C22D-5424-1542-41D6B7C3A18F}"/>
                </a:ext>
              </a:extLst>
            </p:cNvPr>
            <p:cNvSpPr txBox="1"/>
            <p:nvPr/>
          </p:nvSpPr>
          <p:spPr>
            <a:xfrm>
              <a:off x="573156" y="3655998"/>
              <a:ext cx="3940352" cy="5257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GB" sz="1200" b="0" i="0" u="none" strike="noStrike" kern="1200" cap="none" spc="0" normalizeH="0" baseline="0" noProof="0">
                  <a:ln>
                    <a:noFill/>
                  </a:ln>
                  <a:solidFill>
                    <a:srgbClr val="133554"/>
                  </a:solidFill>
                  <a:effectLst/>
                  <a:uLnTx/>
                  <a:uFillTx/>
                  <a:latin typeface="Poppins"/>
                  <a:ea typeface="+mn-ea"/>
                  <a:cs typeface="Arial"/>
                </a:rPr>
                <a:t>Seeing the big picture</a:t>
              </a:r>
            </a:p>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GB" sz="1200" b="0" i="0" u="none" strike="noStrike" kern="1200" cap="none" spc="0" normalizeH="0" baseline="0" noProof="0">
                  <a:ln>
                    <a:noFill/>
                  </a:ln>
                  <a:solidFill>
                    <a:srgbClr val="133554"/>
                  </a:solidFill>
                  <a:effectLst/>
                  <a:uLnTx/>
                  <a:uFillTx/>
                  <a:latin typeface="Poppins"/>
                  <a:ea typeface="+mn-ea"/>
                  <a:cs typeface="Arial"/>
                </a:rPr>
                <a:t>Leading by doing</a:t>
              </a:r>
            </a:p>
          </p:txBody>
        </p:sp>
        <p:sp>
          <p:nvSpPr>
            <p:cNvPr id="13" name="TextBox 12">
              <a:extLst>
                <a:ext uri="{FF2B5EF4-FFF2-40B4-BE49-F238E27FC236}">
                  <a16:creationId xmlns:a16="http://schemas.microsoft.com/office/drawing/2014/main" id="{5D8FA741-69ED-3199-8EBD-65E2DDCAAAF2}"/>
                </a:ext>
              </a:extLst>
            </p:cNvPr>
            <p:cNvSpPr txBox="1"/>
            <p:nvPr/>
          </p:nvSpPr>
          <p:spPr>
            <a:xfrm>
              <a:off x="852725" y="3206432"/>
              <a:ext cx="28801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102C47"/>
                  </a:solidFill>
                  <a:effectLst/>
                  <a:uLnTx/>
                  <a:uFillTx/>
                  <a:latin typeface="Poppins"/>
                  <a:ea typeface="+mn-lt"/>
                  <a:cs typeface="+mn-lt"/>
                </a:rPr>
                <a:t>Strengths</a:t>
              </a:r>
              <a:endParaRPr kumimoji="0" lang="en-US" sz="1800" b="0" i="0" u="none" strike="noStrike" kern="1200" cap="none" spc="0" normalizeH="0" baseline="0" noProof="0">
                <a:ln>
                  <a:noFill/>
                </a:ln>
                <a:solidFill>
                  <a:srgbClr val="102C47"/>
                </a:solidFill>
                <a:effectLst/>
                <a:uLnTx/>
                <a:uFillTx/>
                <a:latin typeface="Poppins"/>
                <a:ea typeface="+mn-lt"/>
                <a:cs typeface="+mn-lt"/>
              </a:endParaRPr>
            </a:p>
          </p:txBody>
        </p:sp>
        <p:pic>
          <p:nvPicPr>
            <p:cNvPr id="23" name="Graphic 22" descr="Clapping hands with solid fill">
              <a:extLst>
                <a:ext uri="{FF2B5EF4-FFF2-40B4-BE49-F238E27FC236}">
                  <a16:creationId xmlns:a16="http://schemas.microsoft.com/office/drawing/2014/main" id="{3E72A4AE-2E0B-73AD-452E-E4CE64907C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6487" y="3148519"/>
              <a:ext cx="424867" cy="425029"/>
            </a:xfrm>
            <a:prstGeom prst="rect">
              <a:avLst/>
            </a:prstGeom>
          </p:spPr>
        </p:pic>
      </p:grpSp>
      <p:grpSp>
        <p:nvGrpSpPr>
          <p:cNvPr id="27" name="Group 26">
            <a:extLst>
              <a:ext uri="{FF2B5EF4-FFF2-40B4-BE49-F238E27FC236}">
                <a16:creationId xmlns:a16="http://schemas.microsoft.com/office/drawing/2014/main" id="{4B13D258-47C7-C4A1-20F7-DB59C1750300}"/>
              </a:ext>
            </a:extLst>
          </p:cNvPr>
          <p:cNvGrpSpPr/>
          <p:nvPr/>
        </p:nvGrpSpPr>
        <p:grpSpPr>
          <a:xfrm>
            <a:off x="4998790" y="4432102"/>
            <a:ext cx="4557197" cy="2098413"/>
            <a:chOff x="4659134" y="2206111"/>
            <a:chExt cx="4096887" cy="2903868"/>
          </a:xfrm>
        </p:grpSpPr>
        <p:sp>
          <p:nvSpPr>
            <p:cNvPr id="28" name="Rectangle: Single Corner Rounded 27">
              <a:extLst>
                <a:ext uri="{FF2B5EF4-FFF2-40B4-BE49-F238E27FC236}">
                  <a16:creationId xmlns:a16="http://schemas.microsoft.com/office/drawing/2014/main" id="{92073BCC-CBC7-0933-DB32-41887C29FB84}"/>
                </a:ext>
              </a:extLst>
            </p:cNvPr>
            <p:cNvSpPr/>
            <p:nvPr/>
          </p:nvSpPr>
          <p:spPr>
            <a:xfrm rot="10800000" flipH="1">
              <a:off x="4659134" y="2206111"/>
              <a:ext cx="4096887" cy="2903868"/>
            </a:xfrm>
            <a:prstGeom prst="round1Rect">
              <a:avLst/>
            </a:prstGeom>
            <a:solidFill>
              <a:schemeClr val="bg1"/>
            </a:solidFill>
            <a:ln>
              <a:solidFill>
                <a:srgbClr val="E41B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0B0004020202020204"/>
                <a:ea typeface="+mn-ea"/>
                <a:cs typeface="+mn-cs"/>
              </a:endParaRPr>
            </a:p>
          </p:txBody>
        </p:sp>
        <p:sp>
          <p:nvSpPr>
            <p:cNvPr id="30" name="TextBox 29">
              <a:extLst>
                <a:ext uri="{FF2B5EF4-FFF2-40B4-BE49-F238E27FC236}">
                  <a16:creationId xmlns:a16="http://schemas.microsoft.com/office/drawing/2014/main" id="{0FFCDA73-5E01-724E-1F5F-108CF2E1EE03}"/>
                </a:ext>
              </a:extLst>
            </p:cNvPr>
            <p:cNvSpPr txBox="1"/>
            <p:nvPr/>
          </p:nvSpPr>
          <p:spPr>
            <a:xfrm>
              <a:off x="4861554" y="3040302"/>
              <a:ext cx="3696948" cy="14942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GB" sz="1200" b="0" i="0" u="none" strike="noStrike" kern="1200" cap="none" spc="0" normalizeH="0" baseline="0" noProof="0">
                  <a:ln>
                    <a:noFill/>
                  </a:ln>
                  <a:solidFill>
                    <a:srgbClr val="133554"/>
                  </a:solidFill>
                  <a:effectLst/>
                  <a:uLnTx/>
                  <a:uFillTx/>
                  <a:latin typeface="Poppins"/>
                  <a:ea typeface="+mn-ea"/>
                  <a:cs typeface="Arial"/>
                </a:rPr>
                <a:t>Support to understand why young people aren't showing up and recruit in new ways</a:t>
              </a:r>
            </a:p>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GB" sz="1200" b="0" i="0" u="none" strike="noStrike" kern="1200" cap="none" spc="0" normalizeH="0" baseline="0" noProof="0">
                  <a:ln>
                    <a:noFill/>
                  </a:ln>
                  <a:solidFill>
                    <a:srgbClr val="133554"/>
                  </a:solidFill>
                  <a:effectLst/>
                  <a:uLnTx/>
                  <a:uFillTx/>
                  <a:latin typeface="Poppins"/>
                  <a:ea typeface="+mn-ea"/>
                  <a:cs typeface="Arial"/>
                </a:rPr>
                <a:t>Connections to local young people or partner organisations to share learning and insight about what young people want.</a:t>
              </a:r>
            </a:p>
          </p:txBody>
        </p:sp>
        <p:sp>
          <p:nvSpPr>
            <p:cNvPr id="31" name="TextBox 30">
              <a:extLst>
                <a:ext uri="{FF2B5EF4-FFF2-40B4-BE49-F238E27FC236}">
                  <a16:creationId xmlns:a16="http://schemas.microsoft.com/office/drawing/2014/main" id="{205994E3-0A15-9DAA-6191-8DC78891127B}"/>
                </a:ext>
              </a:extLst>
            </p:cNvPr>
            <p:cNvSpPr txBox="1"/>
            <p:nvPr/>
          </p:nvSpPr>
          <p:spPr>
            <a:xfrm>
              <a:off x="5161842" y="2352743"/>
              <a:ext cx="3287765" cy="5110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102C47"/>
                  </a:solidFill>
                  <a:effectLst/>
                  <a:uLnTx/>
                  <a:uFillTx/>
                  <a:latin typeface="Poppins"/>
                  <a:ea typeface="+mn-lt"/>
                  <a:cs typeface="+mn-lt"/>
                </a:rPr>
                <a:t>What could help Ali?</a:t>
              </a:r>
              <a:endParaRPr kumimoji="0" lang="en-US" sz="1800" b="0" i="0" u="none" strike="noStrike" kern="1200" cap="none" spc="0" normalizeH="0" baseline="0" noProof="0">
                <a:ln>
                  <a:noFill/>
                </a:ln>
                <a:solidFill>
                  <a:srgbClr val="102C47"/>
                </a:solidFill>
                <a:effectLst/>
                <a:uLnTx/>
                <a:uFillTx/>
                <a:latin typeface="Aptos" panose="020B0004020202020204"/>
                <a:ea typeface="+mn-ea"/>
                <a:cs typeface="+mn-cs"/>
              </a:endParaRPr>
            </a:p>
          </p:txBody>
        </p:sp>
      </p:grpSp>
      <p:pic>
        <p:nvPicPr>
          <p:cNvPr id="32" name="Graphic 31" descr="Help with solid fill">
            <a:extLst>
              <a:ext uri="{FF2B5EF4-FFF2-40B4-BE49-F238E27FC236}">
                <a16:creationId xmlns:a16="http://schemas.microsoft.com/office/drawing/2014/main" id="{1BEE9E5F-E47D-31EE-0B36-E48D827D568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27826" y="4540925"/>
            <a:ext cx="356925" cy="357061"/>
          </a:xfrm>
          <a:prstGeom prst="rect">
            <a:avLst/>
          </a:prstGeom>
        </p:spPr>
      </p:pic>
      <p:sp>
        <p:nvSpPr>
          <p:cNvPr id="9" name="TextBox 8">
            <a:extLst>
              <a:ext uri="{FF2B5EF4-FFF2-40B4-BE49-F238E27FC236}">
                <a16:creationId xmlns:a16="http://schemas.microsoft.com/office/drawing/2014/main" id="{8C697EEE-0439-8DB8-446B-855E671891ED}"/>
              </a:ext>
            </a:extLst>
          </p:cNvPr>
          <p:cNvSpPr txBox="1"/>
          <p:nvPr/>
        </p:nvSpPr>
        <p:spPr>
          <a:xfrm>
            <a:off x="2151799" y="233239"/>
            <a:ext cx="488127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Poppins"/>
                <a:ea typeface="+mn-ea"/>
                <a:cs typeface="+mn-cs"/>
              </a:rPr>
              <a:t>Think about people like:</a:t>
            </a:r>
            <a:endParaRPr kumimoji="0" lang="en-US" sz="14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5" name="Oval 14">
            <a:extLst>
              <a:ext uri="{FF2B5EF4-FFF2-40B4-BE49-F238E27FC236}">
                <a16:creationId xmlns:a16="http://schemas.microsoft.com/office/drawing/2014/main" id="{9101A59A-7DA4-220B-37EC-D2634793D5A1}"/>
              </a:ext>
            </a:extLst>
          </p:cNvPr>
          <p:cNvSpPr/>
          <p:nvPr/>
        </p:nvSpPr>
        <p:spPr>
          <a:xfrm>
            <a:off x="339608" y="407554"/>
            <a:ext cx="1494273" cy="148960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pic>
        <p:nvPicPr>
          <p:cNvPr id="7" name="Picture 6" descr="A cartoon of a person&#10;&#10;Description automatically generated">
            <a:extLst>
              <a:ext uri="{FF2B5EF4-FFF2-40B4-BE49-F238E27FC236}">
                <a16:creationId xmlns:a16="http://schemas.microsoft.com/office/drawing/2014/main" id="{50EFE1C9-C650-8D27-9519-C2E229A80E70}"/>
              </a:ext>
            </a:extLst>
          </p:cNvPr>
          <p:cNvPicPr>
            <a:picLocks noChangeAspect="1"/>
          </p:cNvPicPr>
          <p:nvPr/>
        </p:nvPicPr>
        <p:blipFill>
          <a:blip r:embed="rId8"/>
          <a:srcRect t="-2885" r="-385" b="2297"/>
          <a:stretch/>
        </p:blipFill>
        <p:spPr>
          <a:xfrm>
            <a:off x="381332" y="530774"/>
            <a:ext cx="1415265" cy="1390492"/>
          </a:xfrm>
          <a:prstGeom prst="ellipse">
            <a:avLst/>
          </a:prstGeom>
        </p:spPr>
      </p:pic>
      <p:pic>
        <p:nvPicPr>
          <p:cNvPr id="11" name="Graphic 10" descr="Shooting star with solid fill">
            <a:extLst>
              <a:ext uri="{FF2B5EF4-FFF2-40B4-BE49-F238E27FC236}">
                <a16:creationId xmlns:a16="http://schemas.microsoft.com/office/drawing/2014/main" id="{5A4CB234-1D41-D27D-1A0C-485D5EAA7AE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54812" y="2856253"/>
            <a:ext cx="369261" cy="329872"/>
          </a:xfrm>
          <a:prstGeom prst="rect">
            <a:avLst/>
          </a:prstGeom>
        </p:spPr>
      </p:pic>
    </p:spTree>
    <p:extLst>
      <p:ext uri="{BB962C8B-B14F-4D97-AF65-F5344CB8AC3E}">
        <p14:creationId xmlns:p14="http://schemas.microsoft.com/office/powerpoint/2010/main" val="3425485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7C7D5E-92DC-3C1A-8E18-72A2F5097471}"/>
              </a:ext>
            </a:extLst>
          </p:cNvPr>
          <p:cNvSpPr txBox="1"/>
          <p:nvPr/>
        </p:nvSpPr>
        <p:spPr>
          <a:xfrm>
            <a:off x="691691" y="3789305"/>
            <a:ext cx="886574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E2841"/>
                </a:solidFill>
                <a:effectLst/>
                <a:uLnTx/>
                <a:uFillTx/>
                <a:latin typeface="Poppins SemiBold"/>
                <a:ea typeface="+mn-ea"/>
                <a:cs typeface="Poppins SemiBold"/>
              </a:rPr>
              <a:t> </a:t>
            </a:r>
            <a:r>
              <a:rPr kumimoji="0" lang="en-US" sz="1800" b="0" i="0" u="none" strike="noStrike" kern="1200" cap="none" spc="0" normalizeH="0" baseline="0" noProof="0" dirty="0">
                <a:ln>
                  <a:noFill/>
                </a:ln>
                <a:solidFill>
                  <a:srgbClr val="0E2841"/>
                </a:solidFill>
                <a:effectLst/>
                <a:uLnTx/>
                <a:uFillTx/>
                <a:latin typeface="Poppins"/>
                <a:ea typeface="+mn-lt"/>
                <a:cs typeface="+mn-lt"/>
              </a:rPr>
              <a:t>Young people are best placed to identify and explain what needs to change to help them get active. Sport England can also influence others and how they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E2841"/>
              </a:solidFill>
              <a:effectLst/>
              <a:uLnTx/>
              <a:uFillTx/>
              <a:latin typeface="Poppins"/>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E2841"/>
                </a:solidFill>
                <a:effectLst/>
                <a:uLnTx/>
                <a:uFillTx/>
                <a:latin typeface="Poppins"/>
                <a:ea typeface="+mn-lt"/>
                <a:cs typeface="+mn-lt"/>
              </a:rPr>
              <a:t>How can we highlight young people's </a:t>
            </a:r>
            <a:r>
              <a:rPr kumimoji="0" lang="en-US" sz="1800" b="1" i="0" u="none" strike="noStrike" kern="1200" cap="none" spc="0" normalizeH="0" baseline="0" noProof="0" dirty="0">
                <a:ln>
                  <a:noFill/>
                </a:ln>
                <a:solidFill>
                  <a:srgbClr val="0E2841"/>
                </a:solidFill>
                <a:effectLst/>
                <a:uLnTx/>
                <a:uFillTx/>
                <a:latin typeface="Poppins"/>
                <a:ea typeface="+mn-lt"/>
                <a:cs typeface="+mn-lt"/>
              </a:rPr>
              <a:t>priorities </a:t>
            </a:r>
            <a:r>
              <a:rPr kumimoji="0" lang="en-US" sz="1800" b="0" i="0" u="none" strike="noStrike" kern="1200" cap="none" spc="0" normalizeH="0" baseline="0" noProof="0" dirty="0">
                <a:ln>
                  <a:noFill/>
                </a:ln>
                <a:solidFill>
                  <a:srgbClr val="0E2841"/>
                </a:solidFill>
                <a:effectLst/>
                <a:uLnTx/>
                <a:uFillTx/>
                <a:latin typeface="Poppins"/>
                <a:ea typeface="+mn-lt"/>
                <a:cs typeface="+mn-lt"/>
              </a:rPr>
              <a:t>and share them in a way that is </a:t>
            </a:r>
            <a:r>
              <a:rPr kumimoji="0" lang="en-US" sz="1800" b="1" i="0" u="none" strike="noStrike" kern="1200" cap="none" spc="0" normalizeH="0" baseline="0" noProof="0" dirty="0">
                <a:ln>
                  <a:noFill/>
                </a:ln>
                <a:solidFill>
                  <a:srgbClr val="0E2841"/>
                </a:solidFill>
                <a:effectLst/>
                <a:uLnTx/>
                <a:uFillTx/>
                <a:latin typeface="Poppins"/>
                <a:ea typeface="+mn-lt"/>
                <a:cs typeface="+mn-lt"/>
              </a:rPr>
              <a:t>meaningful</a:t>
            </a:r>
            <a:r>
              <a:rPr kumimoji="0" lang="en-US" sz="1800" b="0" i="0" u="none" strike="noStrike" kern="1200" cap="none" spc="0" normalizeH="0" baseline="0" noProof="0" dirty="0">
                <a:ln>
                  <a:noFill/>
                </a:ln>
                <a:solidFill>
                  <a:srgbClr val="0E2841"/>
                </a:solidFill>
                <a:effectLst/>
                <a:uLnTx/>
                <a:uFillTx/>
                <a:latin typeface="Poppins"/>
                <a:ea typeface="+mn-lt"/>
                <a:cs typeface="+mn-lt"/>
              </a:rPr>
              <a:t>? How can we amplify the barriers of young people</a:t>
            </a:r>
            <a:r>
              <a:rPr kumimoji="0" lang="en-US" sz="1800" b="1" i="0" u="none" strike="noStrike" kern="1200" cap="none" spc="0" normalizeH="0" baseline="0" noProof="0" dirty="0">
                <a:ln>
                  <a:noFill/>
                </a:ln>
                <a:solidFill>
                  <a:srgbClr val="0E2841"/>
                </a:solidFill>
                <a:effectLst/>
                <a:uLnTx/>
                <a:uFillTx/>
                <a:latin typeface="Poppins"/>
                <a:ea typeface="+mn-lt"/>
                <a:cs typeface="+mn-lt"/>
              </a:rPr>
              <a:t> facing the greatest inequalities</a:t>
            </a:r>
            <a:r>
              <a:rPr kumimoji="0" lang="en-US" sz="1800" b="0" i="0" u="none" strike="noStrike" kern="1200" cap="none" spc="0" normalizeH="0" baseline="0" noProof="0" dirty="0">
                <a:ln>
                  <a:noFill/>
                </a:ln>
                <a:solidFill>
                  <a:srgbClr val="0E2841"/>
                </a:solidFill>
                <a:effectLst/>
                <a:uLnTx/>
                <a:uFillTx/>
                <a:latin typeface="Poppins"/>
                <a:ea typeface="+mn-lt"/>
                <a:cs typeface="+mn-lt"/>
              </a:rPr>
              <a:t>? How can we </a:t>
            </a:r>
            <a:r>
              <a:rPr kumimoji="0" lang="en-US" sz="1800" b="1" i="0" u="none" strike="noStrike" kern="1200" cap="none" spc="0" normalizeH="0" baseline="0" noProof="0" dirty="0">
                <a:ln>
                  <a:noFill/>
                </a:ln>
                <a:solidFill>
                  <a:srgbClr val="0E2841"/>
                </a:solidFill>
                <a:effectLst/>
                <a:uLnTx/>
                <a:uFillTx/>
                <a:latin typeface="Poppins"/>
                <a:ea typeface="+mn-lt"/>
                <a:cs typeface="+mn-lt"/>
              </a:rPr>
              <a:t>demonstrate the</a:t>
            </a:r>
            <a:r>
              <a:rPr kumimoji="0" lang="en-US" sz="1800" b="0" i="0" u="none" strike="noStrike" kern="1200" cap="none" spc="0" normalizeH="0" baseline="0" noProof="0" dirty="0">
                <a:ln>
                  <a:noFill/>
                </a:ln>
                <a:solidFill>
                  <a:srgbClr val="0E2841"/>
                </a:solidFill>
                <a:effectLst/>
                <a:uLnTx/>
                <a:uFillTx/>
                <a:latin typeface="Poppins"/>
                <a:ea typeface="+mn-lt"/>
                <a:cs typeface="+mn-lt"/>
              </a:rPr>
              <a:t> </a:t>
            </a:r>
            <a:r>
              <a:rPr kumimoji="0" lang="en-US" sz="1800" b="1" i="0" u="none" strike="noStrike" kern="1200" cap="none" spc="0" normalizeH="0" baseline="0" noProof="0" dirty="0">
                <a:ln>
                  <a:noFill/>
                </a:ln>
                <a:solidFill>
                  <a:srgbClr val="0E2841"/>
                </a:solidFill>
                <a:effectLst/>
                <a:uLnTx/>
                <a:uFillTx/>
                <a:latin typeface="Poppins"/>
                <a:ea typeface="+mn-lt"/>
                <a:cs typeface="+mn-lt"/>
              </a:rPr>
              <a:t>value</a:t>
            </a:r>
            <a:r>
              <a:rPr kumimoji="0" lang="en-US" sz="1800" b="0" i="0" u="none" strike="noStrike" kern="1200" cap="none" spc="0" normalizeH="0" baseline="0" noProof="0" dirty="0">
                <a:ln>
                  <a:noFill/>
                </a:ln>
                <a:solidFill>
                  <a:srgbClr val="0E2841"/>
                </a:solidFill>
                <a:effectLst/>
                <a:uLnTx/>
                <a:uFillTx/>
                <a:latin typeface="Poppins"/>
                <a:ea typeface="+mn-lt"/>
                <a:cs typeface="+mn-lt"/>
              </a:rPr>
              <a:t> of acting on youth voice for </a:t>
            </a:r>
            <a:r>
              <a:rPr kumimoji="0" lang="en-US" sz="1800" b="0" i="0" u="none" strike="noStrike" kern="1200" cap="none" spc="0" normalizeH="0" baseline="0" noProof="0" dirty="0" err="1">
                <a:ln>
                  <a:noFill/>
                </a:ln>
                <a:solidFill>
                  <a:srgbClr val="0E2841"/>
                </a:solidFill>
                <a:effectLst/>
                <a:uLnTx/>
                <a:uFillTx/>
                <a:latin typeface="Poppins"/>
                <a:ea typeface="+mn-lt"/>
                <a:cs typeface="+mn-lt"/>
              </a:rPr>
              <a:t>organisations</a:t>
            </a:r>
            <a:r>
              <a:rPr kumimoji="0" lang="en-US" sz="1800" b="0" i="0" u="none" strike="noStrike" kern="1200" cap="none" spc="0" normalizeH="0" baseline="0" noProof="0" dirty="0">
                <a:ln>
                  <a:noFill/>
                </a:ln>
                <a:solidFill>
                  <a:srgbClr val="0E2841"/>
                </a:solidFill>
                <a:effectLst/>
                <a:uLnTx/>
                <a:uFillTx/>
                <a:latin typeface="Poppins"/>
                <a:ea typeface="+mn-lt"/>
                <a:cs typeface="+mn-lt"/>
              </a:rPr>
              <a:t>? </a:t>
            </a:r>
          </a:p>
        </p:txBody>
      </p:sp>
      <p:sp>
        <p:nvSpPr>
          <p:cNvPr id="4" name="Rectangle: Single Corner Rounded 3">
            <a:extLst>
              <a:ext uri="{FF2B5EF4-FFF2-40B4-BE49-F238E27FC236}">
                <a16:creationId xmlns:a16="http://schemas.microsoft.com/office/drawing/2014/main" id="{EEE16DFF-07F4-77FC-DBCD-4A70F4468AFA}"/>
              </a:ext>
            </a:extLst>
          </p:cNvPr>
          <p:cNvSpPr/>
          <p:nvPr/>
        </p:nvSpPr>
        <p:spPr>
          <a:xfrm flipV="1">
            <a:off x="0" y="-1"/>
            <a:ext cx="3478967" cy="799475"/>
          </a:xfrm>
          <a:prstGeom prst="round1Rect">
            <a:avLst/>
          </a:prstGeom>
          <a:solidFill>
            <a:srgbClr val="00A882"/>
          </a:solidFill>
          <a:ln>
            <a:solidFill>
              <a:srgbClr val="00A8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6" name="TextBox 5">
            <a:extLst>
              <a:ext uri="{FF2B5EF4-FFF2-40B4-BE49-F238E27FC236}">
                <a16:creationId xmlns:a16="http://schemas.microsoft.com/office/drawing/2014/main" id="{ED2355FE-B917-45F3-E5AA-18F9B8BC7823}"/>
              </a:ext>
            </a:extLst>
          </p:cNvPr>
          <p:cNvSpPr txBox="1"/>
          <p:nvPr/>
        </p:nvSpPr>
        <p:spPr>
          <a:xfrm>
            <a:off x="227351" y="202367"/>
            <a:ext cx="269025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Poppins SemiBold"/>
                <a:ea typeface="+mn-ea"/>
                <a:cs typeface="+mn-cs"/>
              </a:rPr>
              <a:t>Your question...</a:t>
            </a: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 name="TextBox 1">
            <a:extLst>
              <a:ext uri="{FF2B5EF4-FFF2-40B4-BE49-F238E27FC236}">
                <a16:creationId xmlns:a16="http://schemas.microsoft.com/office/drawing/2014/main" id="{1CC8F554-C303-D68D-99CE-363711D1DC0E}"/>
              </a:ext>
            </a:extLst>
          </p:cNvPr>
          <p:cNvSpPr txBox="1"/>
          <p:nvPr/>
        </p:nvSpPr>
        <p:spPr>
          <a:xfrm>
            <a:off x="691691" y="1001842"/>
            <a:ext cx="8312824"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02C47"/>
                </a:solidFill>
                <a:effectLst/>
                <a:uLnTx/>
                <a:uFillTx/>
                <a:latin typeface="Poppins"/>
                <a:ea typeface="+mn-lt"/>
                <a:cs typeface="Poppins SemiBold"/>
              </a:rPr>
              <a:t>How might Sport England amplify the voices of young people</a:t>
            </a:r>
            <a:r>
              <a:rPr kumimoji="0" lang="en-US" sz="3200" b="0" i="0" u="none" strike="noStrike" kern="1200" cap="none" spc="0" normalizeH="0" baseline="0" noProof="0" dirty="0">
                <a:ln>
                  <a:noFill/>
                </a:ln>
                <a:solidFill>
                  <a:srgbClr val="102C47"/>
                </a:solidFill>
                <a:effectLst/>
                <a:uLnTx/>
                <a:uFillTx/>
                <a:latin typeface="Poppins"/>
                <a:ea typeface="+mn-lt"/>
                <a:cs typeface="Poppins SemiBold"/>
              </a:rPr>
              <a:t> so that they are heard and acted on by </a:t>
            </a:r>
            <a:r>
              <a:rPr kumimoji="0" lang="en-US" sz="3200" b="0" i="0" u="none" strike="noStrike" kern="1200" cap="none" spc="0" normalizeH="0" baseline="0" noProof="0" dirty="0" err="1">
                <a:ln>
                  <a:noFill/>
                </a:ln>
                <a:solidFill>
                  <a:srgbClr val="102C47"/>
                </a:solidFill>
                <a:effectLst/>
                <a:uLnTx/>
                <a:uFillTx/>
                <a:latin typeface="Poppins"/>
                <a:ea typeface="+mn-lt"/>
                <a:cs typeface="Poppins SemiBold"/>
              </a:rPr>
              <a:t>organisations</a:t>
            </a:r>
            <a:r>
              <a:rPr kumimoji="0" lang="en-US" sz="3200" b="0" i="0" u="none" strike="noStrike" kern="1200" cap="none" spc="0" normalizeH="0" baseline="0" noProof="0" dirty="0">
                <a:ln>
                  <a:noFill/>
                </a:ln>
                <a:solidFill>
                  <a:srgbClr val="102C47"/>
                </a:solidFill>
                <a:effectLst/>
                <a:uLnTx/>
                <a:uFillTx/>
                <a:latin typeface="Poppins"/>
                <a:ea typeface="+mn-lt"/>
                <a:cs typeface="Poppins SemiBold"/>
              </a:rPr>
              <a:t> who are delivering sport and physical activity?</a:t>
            </a:r>
            <a:endParaRPr kumimoji="0" lang="en-US" sz="1800" b="0" i="0" u="none" strike="noStrike" kern="1200" cap="none" spc="0" normalizeH="0" baseline="0" noProof="0" dirty="0">
              <a:ln>
                <a:noFill/>
              </a:ln>
              <a:solidFill>
                <a:srgbClr val="102C47"/>
              </a:solidFill>
              <a:effectLst/>
              <a:uLnTx/>
              <a:uFillTx/>
              <a:latin typeface="Poppins"/>
              <a:ea typeface="+mn-ea"/>
              <a:cs typeface="Poppins SemiBold"/>
            </a:endParaRPr>
          </a:p>
        </p:txBody>
      </p:sp>
    </p:spTree>
    <p:extLst>
      <p:ext uri="{BB962C8B-B14F-4D97-AF65-F5344CB8AC3E}">
        <p14:creationId xmlns:p14="http://schemas.microsoft.com/office/powerpoint/2010/main" val="72300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Diagonal Corners Rounded 13">
            <a:extLst>
              <a:ext uri="{FF2B5EF4-FFF2-40B4-BE49-F238E27FC236}">
                <a16:creationId xmlns:a16="http://schemas.microsoft.com/office/drawing/2014/main" id="{5C2FC1D3-BA2E-D197-0C6A-C64A21FE38A6}"/>
              </a:ext>
            </a:extLst>
          </p:cNvPr>
          <p:cNvSpPr/>
          <p:nvPr/>
        </p:nvSpPr>
        <p:spPr>
          <a:xfrm flipH="1">
            <a:off x="367914" y="1456863"/>
            <a:ext cx="9001710" cy="3885857"/>
          </a:xfrm>
          <a:prstGeom prst="round2DiagRect">
            <a:avLst/>
          </a:prstGeom>
          <a:solidFill>
            <a:schemeClr val="bg1"/>
          </a:solidFill>
          <a:ln>
            <a:solidFill>
              <a:srgbClr val="00A8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33" name="TextBox 32">
            <a:extLst>
              <a:ext uri="{FF2B5EF4-FFF2-40B4-BE49-F238E27FC236}">
                <a16:creationId xmlns:a16="http://schemas.microsoft.com/office/drawing/2014/main" id="{42EA4F69-3ADC-2C87-0235-76DFFF86DB03}"/>
              </a:ext>
            </a:extLst>
          </p:cNvPr>
          <p:cNvSpPr txBox="1"/>
          <p:nvPr/>
        </p:nvSpPr>
        <p:spPr>
          <a:xfrm>
            <a:off x="663463" y="1779866"/>
            <a:ext cx="8418879" cy="30777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133554"/>
                </a:solidFill>
                <a:effectLst/>
                <a:uLnTx/>
                <a:uFillTx/>
                <a:latin typeface="Poppins"/>
                <a:ea typeface="+mn-ea"/>
                <a:cs typeface="Poppins"/>
              </a:rPr>
              <a:t>Create a </a:t>
            </a:r>
            <a:r>
              <a:rPr kumimoji="0" lang="en-GB" sz="1400" b="1" i="0" u="none" strike="noStrike" kern="1200" cap="none" spc="0" normalizeH="0" baseline="0" noProof="0">
                <a:ln>
                  <a:noFill/>
                </a:ln>
                <a:solidFill>
                  <a:srgbClr val="133554"/>
                </a:solidFill>
                <a:effectLst/>
                <a:uLnTx/>
                <a:uFillTx/>
                <a:latin typeface="Poppins"/>
                <a:ea typeface="+mn-ea"/>
                <a:cs typeface="Poppins"/>
              </a:rPr>
              <a:t>collective of individuals</a:t>
            </a:r>
            <a:r>
              <a:rPr kumimoji="0" lang="en-GB" sz="1400" b="0" i="0" u="none" strike="noStrike" kern="1200" cap="none" spc="0" normalizeH="0" baseline="0" noProof="0">
                <a:ln>
                  <a:noFill/>
                </a:ln>
                <a:solidFill>
                  <a:srgbClr val="133554"/>
                </a:solidFill>
                <a:effectLst/>
                <a:uLnTx/>
                <a:uFillTx/>
                <a:latin typeface="Poppins"/>
                <a:ea typeface="+mn-ea"/>
                <a:cs typeface="Poppins"/>
              </a:rPr>
              <a:t> who are committed to embedding youth voice, which could be a combination of young people and people from organisations.</a:t>
            </a:r>
            <a:endParaRPr kumimoji="0" lang="en-US" sz="1400" b="0" i="0" u="none" strike="noStrike" kern="1200" cap="none" spc="0" normalizeH="0" baseline="0" noProof="0">
              <a:ln>
                <a:noFill/>
              </a:ln>
              <a:solidFill>
                <a:srgbClr val="133554"/>
              </a:solidFill>
              <a:effectLst/>
              <a:uLnTx/>
              <a:uFillTx/>
              <a:latin typeface="Aptos" panose="020B0004020202020204"/>
              <a:ea typeface="+mn-ea"/>
              <a:cs typeface="Poppins"/>
            </a:endParaRPr>
          </a:p>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GB" sz="1400" b="1" i="0" u="none" strike="noStrike" kern="1200" cap="none" spc="0" normalizeH="0" baseline="0" noProof="0">
                <a:ln>
                  <a:noFill/>
                </a:ln>
                <a:solidFill>
                  <a:srgbClr val="133554"/>
                </a:solidFill>
                <a:effectLst/>
                <a:uLnTx/>
                <a:uFillTx/>
                <a:latin typeface="Poppins"/>
                <a:ea typeface="+mn-ea"/>
                <a:cs typeface="Poppins"/>
              </a:rPr>
              <a:t>Young spokespeople – </a:t>
            </a:r>
            <a:r>
              <a:rPr kumimoji="0" lang="en-GB" sz="1400" b="0" i="0" u="none" strike="noStrike" kern="1200" cap="none" spc="0" normalizeH="0" baseline="0" noProof="0">
                <a:ln>
                  <a:noFill/>
                </a:ln>
                <a:solidFill>
                  <a:srgbClr val="133554"/>
                </a:solidFill>
                <a:effectLst/>
                <a:uLnTx/>
                <a:uFillTx/>
                <a:latin typeface="Poppins"/>
                <a:ea typeface="+mn-ea"/>
                <a:cs typeface="Poppins"/>
              </a:rPr>
              <a:t>young people who speak alongside the CEO, on behalf of Sport England and represent the views of young people.</a:t>
            </a:r>
            <a:endParaRPr kumimoji="0" lang="en-US" sz="1400" b="0" i="0" u="none" strike="noStrike" kern="1200" cap="none" spc="0" normalizeH="0" baseline="0" noProof="0">
              <a:ln>
                <a:noFill/>
              </a:ln>
              <a:solidFill>
                <a:srgbClr val="133554"/>
              </a:solidFill>
              <a:effectLst/>
              <a:uLnTx/>
              <a:uFillTx/>
              <a:latin typeface="Aptos" panose="020B0004020202020204"/>
              <a:ea typeface="+mn-ea"/>
              <a:cs typeface="Poppins"/>
            </a:endParaRPr>
          </a:p>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133554"/>
                </a:solidFill>
                <a:effectLst/>
                <a:uLnTx/>
                <a:uFillTx/>
                <a:latin typeface="Poppins"/>
                <a:ea typeface="+mn-ea"/>
                <a:cs typeface="Poppins"/>
              </a:rPr>
              <a:t>Create </a:t>
            </a:r>
            <a:r>
              <a:rPr kumimoji="0" lang="en-GB" sz="1400" b="1" i="0" u="none" strike="noStrike" kern="1200" cap="none" spc="0" normalizeH="0" baseline="0" noProof="0">
                <a:ln>
                  <a:noFill/>
                </a:ln>
                <a:solidFill>
                  <a:srgbClr val="133554"/>
                </a:solidFill>
                <a:effectLst/>
                <a:uLnTx/>
                <a:uFillTx/>
                <a:latin typeface="Poppins"/>
                <a:ea typeface="+mn-ea"/>
                <a:cs typeface="Poppins"/>
              </a:rPr>
              <a:t>personas</a:t>
            </a:r>
            <a:r>
              <a:rPr kumimoji="0" lang="en-GB" sz="1400" b="0" i="0" u="none" strike="noStrike" kern="1200" cap="none" spc="0" normalizeH="0" baseline="0" noProof="0">
                <a:ln>
                  <a:noFill/>
                </a:ln>
                <a:solidFill>
                  <a:srgbClr val="133554"/>
                </a:solidFill>
                <a:effectLst/>
                <a:uLnTx/>
                <a:uFillTx/>
                <a:latin typeface="Poppins"/>
                <a:ea typeface="+mn-ea"/>
                <a:cs typeface="Poppins"/>
              </a:rPr>
              <a:t> for young people by young people that can be used to design sport and physical experiences.</a:t>
            </a:r>
            <a:endParaRPr kumimoji="0" lang="en-US" sz="1400" b="0" i="0" u="none" strike="noStrike" kern="1200" cap="none" spc="0" normalizeH="0" baseline="0" noProof="0">
              <a:ln>
                <a:noFill/>
              </a:ln>
              <a:solidFill>
                <a:srgbClr val="133554"/>
              </a:solidFill>
              <a:effectLst/>
              <a:uLnTx/>
              <a:uFillTx/>
              <a:latin typeface="Aptos" panose="020B0004020202020204"/>
              <a:ea typeface="+mn-ea"/>
              <a:cs typeface="Poppins"/>
            </a:endParaRPr>
          </a:p>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GB" sz="1400" b="1" i="0" u="none" strike="noStrike" kern="1200" cap="none" spc="0" normalizeH="0" baseline="0" noProof="0">
                <a:ln>
                  <a:noFill/>
                </a:ln>
                <a:solidFill>
                  <a:srgbClr val="133554"/>
                </a:solidFill>
                <a:effectLst/>
                <a:uLnTx/>
                <a:uFillTx/>
                <a:latin typeface="Poppins"/>
                <a:ea typeface="+mn-ea"/>
                <a:cs typeface="Poppins"/>
              </a:rPr>
              <a:t>Social media takeovers</a:t>
            </a:r>
            <a:r>
              <a:rPr kumimoji="0" lang="en-GB" sz="1400" b="0" i="0" u="none" strike="noStrike" kern="1200" cap="none" spc="0" normalizeH="0" baseline="0" noProof="0">
                <a:ln>
                  <a:noFill/>
                </a:ln>
                <a:solidFill>
                  <a:srgbClr val="133554"/>
                </a:solidFill>
                <a:effectLst/>
                <a:uLnTx/>
                <a:uFillTx/>
                <a:latin typeface="Poppins"/>
                <a:ea typeface="+mn-ea"/>
                <a:cs typeface="Poppins"/>
              </a:rPr>
              <a:t> – either locally or nationally. </a:t>
            </a:r>
          </a:p>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GB" sz="1400" b="1" i="0" u="none" strike="noStrike" kern="1200" cap="none" spc="0" normalizeH="0" baseline="0" noProof="0">
                <a:ln>
                  <a:noFill/>
                </a:ln>
                <a:solidFill>
                  <a:srgbClr val="133554"/>
                </a:solidFill>
                <a:effectLst/>
                <a:uLnTx/>
                <a:uFillTx/>
                <a:latin typeface="Poppins"/>
                <a:ea typeface="+mn-ea"/>
                <a:cs typeface="Poppins"/>
              </a:rPr>
              <a:t>Campaigns </a:t>
            </a:r>
            <a:r>
              <a:rPr kumimoji="0" lang="en-GB" sz="1400" b="0" i="0" u="none" strike="noStrike" kern="1200" cap="none" spc="0" normalizeH="0" baseline="0" noProof="0">
                <a:ln>
                  <a:noFill/>
                </a:ln>
                <a:solidFill>
                  <a:srgbClr val="133554"/>
                </a:solidFill>
                <a:effectLst/>
                <a:uLnTx/>
                <a:uFillTx/>
                <a:latin typeface="Poppins"/>
                <a:ea typeface="+mn-ea"/>
                <a:cs typeface="Poppins"/>
              </a:rPr>
              <a:t>- Embed youth voice in campaigns where young people choose what is spoken about and how </a:t>
            </a:r>
            <a:endParaRPr kumimoji="0" lang="en-US" sz="1400" b="0" i="0" u="none" strike="noStrike" kern="1200" cap="none" spc="0" normalizeH="0" baseline="0" noProof="0">
              <a:ln>
                <a:noFill/>
              </a:ln>
              <a:solidFill>
                <a:srgbClr val="133554"/>
              </a:solidFill>
              <a:effectLst/>
              <a:uLnTx/>
              <a:uFillTx/>
              <a:latin typeface="Aptos" panose="020B0004020202020204"/>
              <a:ea typeface="+mn-ea"/>
              <a:cs typeface="Poppins"/>
            </a:endParaRPr>
          </a:p>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GB" sz="1400" b="1" i="0" u="none" strike="noStrike" kern="1200" cap="none" spc="0" normalizeH="0" baseline="0" noProof="0">
                <a:ln>
                  <a:noFill/>
                </a:ln>
                <a:solidFill>
                  <a:srgbClr val="133554"/>
                </a:solidFill>
                <a:effectLst/>
                <a:uLnTx/>
                <a:uFillTx/>
                <a:latin typeface="Poppins"/>
                <a:ea typeface="+mn-ea"/>
                <a:cs typeface="Poppins"/>
              </a:rPr>
              <a:t>Website pages </a:t>
            </a:r>
            <a:r>
              <a:rPr kumimoji="0" lang="en-GB" sz="1400" b="0" i="0" u="none" strike="noStrike" kern="1200" cap="none" spc="0" normalizeH="0" baseline="0" noProof="0">
                <a:ln>
                  <a:noFill/>
                </a:ln>
                <a:solidFill>
                  <a:srgbClr val="133554"/>
                </a:solidFill>
                <a:effectLst/>
                <a:uLnTx/>
                <a:uFillTx/>
                <a:latin typeface="Poppins"/>
                <a:ea typeface="+mn-ea"/>
                <a:cs typeface="Poppins"/>
              </a:rPr>
              <a:t>authored by and dedicated to youth voice</a:t>
            </a:r>
            <a:endParaRPr kumimoji="0" lang="en-US" sz="1400" b="0" i="0" u="none" strike="noStrike" kern="1200" cap="none" spc="0" normalizeH="0" baseline="0" noProof="0">
              <a:ln>
                <a:noFill/>
              </a:ln>
              <a:solidFill>
                <a:srgbClr val="133554"/>
              </a:solidFill>
              <a:effectLst/>
              <a:uLnTx/>
              <a:uFillTx/>
              <a:latin typeface="Aptos" panose="020B0004020202020204"/>
              <a:ea typeface="+mn-ea"/>
              <a:cs typeface="Poppins"/>
            </a:endParaRPr>
          </a:p>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GB" sz="1400" b="1" i="0" u="none" strike="noStrike" kern="1200" cap="none" spc="0" normalizeH="0" baseline="0" noProof="0">
                <a:ln>
                  <a:noFill/>
                </a:ln>
                <a:solidFill>
                  <a:srgbClr val="133554"/>
                </a:solidFill>
                <a:effectLst/>
                <a:uLnTx/>
                <a:uFillTx/>
                <a:latin typeface="Poppins"/>
                <a:ea typeface="+mn-ea"/>
                <a:cs typeface="Poppins"/>
              </a:rPr>
              <a:t>Roundtables</a:t>
            </a:r>
            <a:r>
              <a:rPr kumimoji="0" lang="en-GB" sz="1400" b="0" i="0" u="none" strike="noStrike" kern="1200" cap="none" spc="0" normalizeH="0" baseline="0" noProof="0">
                <a:ln>
                  <a:noFill/>
                </a:ln>
                <a:solidFill>
                  <a:srgbClr val="133554"/>
                </a:solidFill>
                <a:effectLst/>
                <a:uLnTx/>
                <a:uFillTx/>
                <a:latin typeface="Poppins"/>
                <a:ea typeface="+mn-ea"/>
                <a:cs typeface="Poppins"/>
              </a:rPr>
              <a:t> hosted by young people for the politicians in their local area. </a:t>
            </a:r>
            <a:endParaRPr kumimoji="0" lang="en-US" sz="1400" b="0" i="0" u="none" strike="noStrike" kern="1200" cap="none" spc="0" normalizeH="0" baseline="0" noProof="0">
              <a:ln>
                <a:noFill/>
              </a:ln>
              <a:solidFill>
                <a:srgbClr val="133554"/>
              </a:solidFill>
              <a:effectLst/>
              <a:uLnTx/>
              <a:uFillTx/>
              <a:latin typeface="Aptos" panose="020B0004020202020204"/>
              <a:ea typeface="+mn-ea"/>
              <a:cs typeface="Poppins"/>
            </a:endParaRPr>
          </a:p>
        </p:txBody>
      </p:sp>
      <p:sp>
        <p:nvSpPr>
          <p:cNvPr id="34" name="Rectangle: Single Corner Rounded 33">
            <a:extLst>
              <a:ext uri="{FF2B5EF4-FFF2-40B4-BE49-F238E27FC236}">
                <a16:creationId xmlns:a16="http://schemas.microsoft.com/office/drawing/2014/main" id="{1DE2D9C3-DEBD-9309-BF41-4BEB5957F880}"/>
              </a:ext>
            </a:extLst>
          </p:cNvPr>
          <p:cNvSpPr/>
          <p:nvPr/>
        </p:nvSpPr>
        <p:spPr>
          <a:xfrm flipV="1">
            <a:off x="0" y="-1"/>
            <a:ext cx="3478967" cy="799475"/>
          </a:xfrm>
          <a:prstGeom prst="round1Rect">
            <a:avLst/>
          </a:prstGeom>
          <a:solidFill>
            <a:srgbClr val="00A882"/>
          </a:solidFill>
          <a:ln>
            <a:solidFill>
              <a:srgbClr val="00A8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36" name="TextBox 35">
            <a:extLst>
              <a:ext uri="{FF2B5EF4-FFF2-40B4-BE49-F238E27FC236}">
                <a16:creationId xmlns:a16="http://schemas.microsoft.com/office/drawing/2014/main" id="{121B35CE-D9C0-2DC1-07AE-C005F13C6503}"/>
              </a:ext>
            </a:extLst>
          </p:cNvPr>
          <p:cNvSpPr txBox="1"/>
          <p:nvPr/>
        </p:nvSpPr>
        <p:spPr>
          <a:xfrm>
            <a:off x="227351" y="202367"/>
            <a:ext cx="436713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Poppins SemiBold"/>
                <a:ea typeface="+mn-ea"/>
                <a:cs typeface="+mn-cs"/>
              </a:rPr>
              <a:t>Some ideas</a:t>
            </a: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pic>
        <p:nvPicPr>
          <p:cNvPr id="5" name="Graphic 4" descr="Lightbulb with solid fill">
            <a:extLst>
              <a:ext uri="{FF2B5EF4-FFF2-40B4-BE49-F238E27FC236}">
                <a16:creationId xmlns:a16="http://schemas.microsoft.com/office/drawing/2014/main" id="{9E0B072F-2F67-F72C-20C9-C4C8CB9608F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98495" y="164708"/>
            <a:ext cx="492810" cy="472608"/>
          </a:xfrm>
          <a:prstGeom prst="rect">
            <a:avLst/>
          </a:prstGeom>
        </p:spPr>
      </p:pic>
    </p:spTree>
    <p:extLst>
      <p:ext uri="{BB962C8B-B14F-4D97-AF65-F5344CB8AC3E}">
        <p14:creationId xmlns:p14="http://schemas.microsoft.com/office/powerpoint/2010/main" val="3174505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A882"/>
        </a:solid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A9B97567-8026-48E8-0910-AC889CD69534}"/>
              </a:ext>
            </a:extLst>
          </p:cNvPr>
          <p:cNvGrpSpPr/>
          <p:nvPr/>
        </p:nvGrpSpPr>
        <p:grpSpPr>
          <a:xfrm>
            <a:off x="339562" y="1144029"/>
            <a:ext cx="9245166" cy="5371345"/>
            <a:chOff x="339562" y="407012"/>
            <a:chExt cx="9245166" cy="5995935"/>
          </a:xfrm>
        </p:grpSpPr>
        <p:grpSp>
          <p:nvGrpSpPr>
            <p:cNvPr id="19" name="Group 18">
              <a:extLst>
                <a:ext uri="{FF2B5EF4-FFF2-40B4-BE49-F238E27FC236}">
                  <a16:creationId xmlns:a16="http://schemas.microsoft.com/office/drawing/2014/main" id="{0DEEB5E5-1E97-3408-3A6A-802768BB40E8}"/>
                </a:ext>
              </a:extLst>
            </p:cNvPr>
            <p:cNvGrpSpPr/>
            <p:nvPr/>
          </p:nvGrpSpPr>
          <p:grpSpPr>
            <a:xfrm flipH="1">
              <a:off x="339562" y="407013"/>
              <a:ext cx="4472298" cy="2872208"/>
              <a:chOff x="216895" y="1056586"/>
              <a:chExt cx="2980448" cy="2011050"/>
            </a:xfrm>
          </p:grpSpPr>
          <p:sp>
            <p:nvSpPr>
              <p:cNvPr id="17" name="Rectangle: Diagonal Corners Rounded 16">
                <a:extLst>
                  <a:ext uri="{FF2B5EF4-FFF2-40B4-BE49-F238E27FC236}">
                    <a16:creationId xmlns:a16="http://schemas.microsoft.com/office/drawing/2014/main" id="{0284E9DA-09CE-E0F0-8DD9-D48013102049}"/>
                  </a:ext>
                </a:extLst>
              </p:cNvPr>
              <p:cNvSpPr/>
              <p:nvPr/>
            </p:nvSpPr>
            <p:spPr>
              <a:xfrm>
                <a:off x="216895" y="1092451"/>
                <a:ext cx="2904019" cy="1975185"/>
              </a:xfrm>
              <a:prstGeom prst="round2DiagRect">
                <a:avLst/>
              </a:prstGeom>
              <a:solidFill>
                <a:srgbClr val="102C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8" name="Rectangle: Diagonal Corners Rounded 17">
                <a:extLst>
                  <a:ext uri="{FF2B5EF4-FFF2-40B4-BE49-F238E27FC236}">
                    <a16:creationId xmlns:a16="http://schemas.microsoft.com/office/drawing/2014/main" id="{74D2D047-DFCF-96F8-87F4-4CB949E5C9DB}"/>
                  </a:ext>
                </a:extLst>
              </p:cNvPr>
              <p:cNvSpPr/>
              <p:nvPr/>
            </p:nvSpPr>
            <p:spPr>
              <a:xfrm>
                <a:off x="307164" y="1056586"/>
                <a:ext cx="2890179" cy="1908293"/>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grpSp>
        <p:grpSp>
          <p:nvGrpSpPr>
            <p:cNvPr id="23" name="Group 22">
              <a:extLst>
                <a:ext uri="{FF2B5EF4-FFF2-40B4-BE49-F238E27FC236}">
                  <a16:creationId xmlns:a16="http://schemas.microsoft.com/office/drawing/2014/main" id="{AFCE7FB3-09A2-F28E-571A-9D59C5E3DB25}"/>
                </a:ext>
              </a:extLst>
            </p:cNvPr>
            <p:cNvGrpSpPr/>
            <p:nvPr/>
          </p:nvGrpSpPr>
          <p:grpSpPr>
            <a:xfrm flipH="1">
              <a:off x="5084078" y="407012"/>
              <a:ext cx="4472298" cy="2872208"/>
              <a:chOff x="216895" y="1056586"/>
              <a:chExt cx="2980448" cy="2011050"/>
            </a:xfrm>
          </p:grpSpPr>
          <p:sp>
            <p:nvSpPr>
              <p:cNvPr id="21" name="Rectangle: Diagonal Corners Rounded 20">
                <a:extLst>
                  <a:ext uri="{FF2B5EF4-FFF2-40B4-BE49-F238E27FC236}">
                    <a16:creationId xmlns:a16="http://schemas.microsoft.com/office/drawing/2014/main" id="{F3194865-FEE8-3FF8-4DC4-E3B0AA75AAEF}"/>
                  </a:ext>
                </a:extLst>
              </p:cNvPr>
              <p:cNvSpPr/>
              <p:nvPr/>
            </p:nvSpPr>
            <p:spPr>
              <a:xfrm>
                <a:off x="216895" y="1092451"/>
                <a:ext cx="2904019" cy="1975185"/>
              </a:xfrm>
              <a:prstGeom prst="round2DiagRect">
                <a:avLst/>
              </a:prstGeom>
              <a:solidFill>
                <a:srgbClr val="102C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2" name="Rectangle: Diagonal Corners Rounded 21">
                <a:extLst>
                  <a:ext uri="{FF2B5EF4-FFF2-40B4-BE49-F238E27FC236}">
                    <a16:creationId xmlns:a16="http://schemas.microsoft.com/office/drawing/2014/main" id="{DDAF2E58-7015-BFB7-87CE-5E04D8095B68}"/>
                  </a:ext>
                </a:extLst>
              </p:cNvPr>
              <p:cNvSpPr/>
              <p:nvPr/>
            </p:nvSpPr>
            <p:spPr>
              <a:xfrm>
                <a:off x="307164" y="1056586"/>
                <a:ext cx="2890179" cy="1908293"/>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grpSp>
        <p:grpSp>
          <p:nvGrpSpPr>
            <p:cNvPr id="27" name="Group 26">
              <a:extLst>
                <a:ext uri="{FF2B5EF4-FFF2-40B4-BE49-F238E27FC236}">
                  <a16:creationId xmlns:a16="http://schemas.microsoft.com/office/drawing/2014/main" id="{AB984FFA-04AD-B977-314A-E5698195C702}"/>
                </a:ext>
              </a:extLst>
            </p:cNvPr>
            <p:cNvGrpSpPr/>
            <p:nvPr/>
          </p:nvGrpSpPr>
          <p:grpSpPr>
            <a:xfrm flipH="1">
              <a:off x="367915" y="3530739"/>
              <a:ext cx="4472298" cy="2872208"/>
              <a:chOff x="216895" y="1056586"/>
              <a:chExt cx="2980448" cy="2011050"/>
            </a:xfrm>
          </p:grpSpPr>
          <p:sp>
            <p:nvSpPr>
              <p:cNvPr id="25" name="Rectangle: Diagonal Corners Rounded 24">
                <a:extLst>
                  <a:ext uri="{FF2B5EF4-FFF2-40B4-BE49-F238E27FC236}">
                    <a16:creationId xmlns:a16="http://schemas.microsoft.com/office/drawing/2014/main" id="{2638402A-EE4B-F947-5C0C-B540E0101DF6}"/>
                  </a:ext>
                </a:extLst>
              </p:cNvPr>
              <p:cNvSpPr/>
              <p:nvPr/>
            </p:nvSpPr>
            <p:spPr>
              <a:xfrm>
                <a:off x="216895" y="1092451"/>
                <a:ext cx="2904019" cy="1975185"/>
              </a:xfrm>
              <a:prstGeom prst="round2DiagRect">
                <a:avLst/>
              </a:prstGeom>
              <a:solidFill>
                <a:srgbClr val="102C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6" name="Rectangle: Diagonal Corners Rounded 25">
                <a:extLst>
                  <a:ext uri="{FF2B5EF4-FFF2-40B4-BE49-F238E27FC236}">
                    <a16:creationId xmlns:a16="http://schemas.microsoft.com/office/drawing/2014/main" id="{35997C45-E9E8-1066-3296-757A002EFEEC}"/>
                  </a:ext>
                </a:extLst>
              </p:cNvPr>
              <p:cNvSpPr/>
              <p:nvPr/>
            </p:nvSpPr>
            <p:spPr>
              <a:xfrm>
                <a:off x="307164" y="1056586"/>
                <a:ext cx="2890179" cy="1908293"/>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grpSp>
        <p:grpSp>
          <p:nvGrpSpPr>
            <p:cNvPr id="31" name="Group 30">
              <a:extLst>
                <a:ext uri="{FF2B5EF4-FFF2-40B4-BE49-F238E27FC236}">
                  <a16:creationId xmlns:a16="http://schemas.microsoft.com/office/drawing/2014/main" id="{B8642089-2678-C2E1-8FCB-C4CC67904C9C}"/>
                </a:ext>
              </a:extLst>
            </p:cNvPr>
            <p:cNvGrpSpPr/>
            <p:nvPr/>
          </p:nvGrpSpPr>
          <p:grpSpPr>
            <a:xfrm flipH="1">
              <a:off x="5112430" y="3530738"/>
              <a:ext cx="4472298" cy="2872208"/>
              <a:chOff x="216895" y="1056586"/>
              <a:chExt cx="2980448" cy="2011050"/>
            </a:xfrm>
          </p:grpSpPr>
          <p:sp>
            <p:nvSpPr>
              <p:cNvPr id="29" name="Rectangle: Diagonal Corners Rounded 28">
                <a:extLst>
                  <a:ext uri="{FF2B5EF4-FFF2-40B4-BE49-F238E27FC236}">
                    <a16:creationId xmlns:a16="http://schemas.microsoft.com/office/drawing/2014/main" id="{08219327-0548-B062-D342-1C184ED728D2}"/>
                  </a:ext>
                </a:extLst>
              </p:cNvPr>
              <p:cNvSpPr/>
              <p:nvPr/>
            </p:nvSpPr>
            <p:spPr>
              <a:xfrm>
                <a:off x="216895" y="1092451"/>
                <a:ext cx="2904019" cy="1975185"/>
              </a:xfrm>
              <a:prstGeom prst="round2DiagRect">
                <a:avLst/>
              </a:prstGeom>
              <a:solidFill>
                <a:srgbClr val="102C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30" name="Rectangle: Diagonal Corners Rounded 29">
                <a:extLst>
                  <a:ext uri="{FF2B5EF4-FFF2-40B4-BE49-F238E27FC236}">
                    <a16:creationId xmlns:a16="http://schemas.microsoft.com/office/drawing/2014/main" id="{A0DE5205-AC83-4489-4F91-DEEE304AF3AA}"/>
                  </a:ext>
                </a:extLst>
              </p:cNvPr>
              <p:cNvSpPr/>
              <p:nvPr/>
            </p:nvSpPr>
            <p:spPr>
              <a:xfrm>
                <a:off x="307164" y="1056586"/>
                <a:ext cx="2890179" cy="1908293"/>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grpSp>
      </p:grpSp>
      <p:sp>
        <p:nvSpPr>
          <p:cNvPr id="33" name="TextBox 32">
            <a:extLst>
              <a:ext uri="{FF2B5EF4-FFF2-40B4-BE49-F238E27FC236}">
                <a16:creationId xmlns:a16="http://schemas.microsoft.com/office/drawing/2014/main" id="{42EA4F69-3ADC-2C87-0235-76DFFF86DB03}"/>
              </a:ext>
            </a:extLst>
          </p:cNvPr>
          <p:cNvSpPr txBox="1"/>
          <p:nvPr/>
        </p:nvSpPr>
        <p:spPr>
          <a:xfrm>
            <a:off x="559934" y="1273795"/>
            <a:ext cx="3956443" cy="18543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0" normalizeH="0" baseline="0" noProof="0">
                <a:ln>
                  <a:noFill/>
                </a:ln>
                <a:solidFill>
                  <a:srgbClr val="102C47"/>
                </a:solidFill>
                <a:effectLst/>
                <a:uLnTx/>
                <a:uFillTx/>
                <a:latin typeface="Poppins"/>
                <a:ea typeface="+mn-ea"/>
                <a:cs typeface="Poppins"/>
              </a:rPr>
              <a:t>Must </a:t>
            </a:r>
            <a:endParaRPr kumimoji="0" lang="en-US" sz="1800" b="0" i="0" u="none" strike="noStrike" kern="1200" cap="none" spc="0" normalizeH="0" baseline="0" noProof="0">
              <a:ln>
                <a:noFill/>
              </a:ln>
              <a:solidFill>
                <a:srgbClr val="102C47"/>
              </a:solidFill>
              <a:effectLst/>
              <a:uLnTx/>
              <a:uFillTx/>
              <a:latin typeface="Poppins"/>
              <a:ea typeface="+mn-ea"/>
              <a:cs typeface="Poppin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a:ln>
                  <a:noFill/>
                </a:ln>
                <a:solidFill>
                  <a:srgbClr val="102C47"/>
                </a:solidFill>
                <a:effectLst/>
                <a:uLnTx/>
                <a:uFillTx/>
                <a:latin typeface="Poppins"/>
                <a:ea typeface="+mn-lt"/>
                <a:cs typeface="Poppins"/>
              </a:rPr>
              <a:t>Prioritise the 5 design principles and:</a:t>
            </a:r>
          </a:p>
          <a:p>
            <a:pPr marL="171450" marR="0" lvl="0" indent="-171450" algn="l" defTabSz="914400" rtl="0" eaLnBrk="1" fontAlgn="auto" latinLnBrk="0" hangingPunct="1">
              <a:lnSpc>
                <a:spcPct val="100000"/>
              </a:lnSpc>
              <a:spcBef>
                <a:spcPts val="0"/>
              </a:spcBef>
              <a:spcAft>
                <a:spcPts val="600"/>
              </a:spcAft>
              <a:buClrTx/>
              <a:buSzTx/>
              <a:buFont typeface="Arial,Sans-Serif"/>
              <a:buChar char="•"/>
              <a:tabLst/>
              <a:defRPr/>
            </a:pPr>
            <a:r>
              <a:rPr kumimoji="0" lang="en-GB" sz="1200" b="0" i="0" u="none" strike="noStrike" kern="1200" cap="none" spc="0" normalizeH="0" baseline="0" noProof="0">
                <a:ln>
                  <a:noFill/>
                </a:ln>
                <a:solidFill>
                  <a:srgbClr val="102C47"/>
                </a:solidFill>
                <a:effectLst/>
                <a:uLnTx/>
                <a:uFillTx/>
                <a:latin typeface="Poppins"/>
                <a:ea typeface="+mn-lt"/>
                <a:cs typeface="Arial"/>
              </a:rPr>
              <a:t>Consider</a:t>
            </a:r>
            <a:r>
              <a:rPr kumimoji="0" lang="en-GB" sz="1200" b="0" i="0" u="none" strike="noStrike" kern="1200" cap="none" spc="0" normalizeH="0" baseline="0" noProof="0">
                <a:ln>
                  <a:noFill/>
                </a:ln>
                <a:solidFill>
                  <a:srgbClr val="102C47"/>
                </a:solidFill>
                <a:effectLst/>
                <a:uLnTx/>
                <a:uFillTx/>
                <a:latin typeface="Poppins"/>
                <a:ea typeface="+mn-ea"/>
                <a:cs typeface="Arial"/>
              </a:rPr>
              <a:t> how young people's ideas can </a:t>
            </a:r>
            <a:r>
              <a:rPr kumimoji="0" lang="en-GB" sz="1200" b="1" i="0" u="none" strike="noStrike" kern="1200" cap="none" spc="0" normalizeH="0" baseline="0" noProof="0">
                <a:ln>
                  <a:noFill/>
                </a:ln>
                <a:solidFill>
                  <a:srgbClr val="102C47"/>
                </a:solidFill>
                <a:effectLst/>
                <a:uLnTx/>
                <a:uFillTx/>
                <a:latin typeface="Poppins"/>
                <a:ea typeface="+mn-ea"/>
                <a:cs typeface="Arial"/>
              </a:rPr>
              <a:t>be acted on, not just heard</a:t>
            </a:r>
            <a:endParaRPr kumimoji="0" lang="en-US" sz="1200" b="0" i="0" u="none" strike="noStrike" kern="1200" cap="none" spc="0" normalizeH="0" baseline="0" noProof="0">
              <a:ln>
                <a:noFill/>
              </a:ln>
              <a:solidFill>
                <a:srgbClr val="102C47"/>
              </a:solidFill>
              <a:effectLst/>
              <a:uLnTx/>
              <a:uFillTx/>
              <a:latin typeface="Poppins"/>
              <a:ea typeface="+mn-ea"/>
              <a:cs typeface="Arial"/>
            </a:endParaRPr>
          </a:p>
          <a:p>
            <a:pPr marL="171450" marR="0" lvl="0" indent="-171450" algn="l" defTabSz="914400" rtl="0" eaLnBrk="1" fontAlgn="auto" latinLnBrk="0" hangingPunct="1">
              <a:lnSpc>
                <a:spcPct val="100000"/>
              </a:lnSpc>
              <a:spcBef>
                <a:spcPts val="0"/>
              </a:spcBef>
              <a:spcAft>
                <a:spcPts val="600"/>
              </a:spcAft>
              <a:buClrTx/>
              <a:buSzTx/>
              <a:buFont typeface="Arial,Sans-Serif"/>
              <a:buChar char="•"/>
              <a:tabLst/>
              <a:defRPr/>
            </a:pPr>
            <a:r>
              <a:rPr kumimoji="0" lang="en-GB" sz="1200" b="1" i="0" u="none" strike="noStrike" kern="1200" cap="none" spc="0" normalizeH="0" baseline="0" noProof="0">
                <a:ln>
                  <a:noFill/>
                </a:ln>
                <a:solidFill>
                  <a:srgbClr val="102C47"/>
                </a:solidFill>
                <a:effectLst/>
                <a:uLnTx/>
                <a:uFillTx/>
                <a:latin typeface="Poppins"/>
                <a:ea typeface="+mn-lt"/>
                <a:cs typeface="Arial"/>
              </a:rPr>
              <a:t>Make space</a:t>
            </a:r>
            <a:r>
              <a:rPr kumimoji="0" lang="en-GB" sz="1200" b="0" i="0" u="none" strike="noStrike" kern="1200" cap="none" spc="0" normalizeH="0" baseline="0" noProof="0">
                <a:ln>
                  <a:noFill/>
                </a:ln>
                <a:solidFill>
                  <a:srgbClr val="102C47"/>
                </a:solidFill>
                <a:effectLst/>
                <a:uLnTx/>
                <a:uFillTx/>
                <a:latin typeface="Poppins"/>
                <a:ea typeface="+mn-lt"/>
                <a:cs typeface="Arial"/>
              </a:rPr>
              <a:t> for young people whose voices may be heard less</a:t>
            </a:r>
            <a:endParaRPr kumimoji="0" lang="en-US" sz="1800" b="0" i="0" u="none" strike="noStrike" kern="1200" cap="none" spc="0" normalizeH="0" baseline="0" noProof="0">
              <a:ln>
                <a:noFill/>
              </a:ln>
              <a:solidFill>
                <a:srgbClr val="102C47"/>
              </a:solidFill>
              <a:effectLst/>
              <a:uLnTx/>
              <a:uFillTx/>
              <a:latin typeface="Poppins"/>
              <a:ea typeface="+mn-ea"/>
              <a:cs typeface="Poppins"/>
            </a:endParaRPr>
          </a:p>
          <a:p>
            <a:pPr marL="171450" marR="0" lvl="0" indent="-171450" algn="l" defTabSz="914400" rtl="0" eaLnBrk="1" fontAlgn="auto" latinLnBrk="0" hangingPunct="1">
              <a:lnSpc>
                <a:spcPct val="100000"/>
              </a:lnSpc>
              <a:spcBef>
                <a:spcPts val="0"/>
              </a:spcBef>
              <a:spcAft>
                <a:spcPts val="600"/>
              </a:spcAft>
              <a:buClrTx/>
              <a:buSzTx/>
              <a:buFont typeface="Arial"/>
              <a:buChar char="•"/>
              <a:tabLst/>
              <a:defRPr/>
            </a:pPr>
            <a:endParaRPr kumimoji="0" lang="en-GB" sz="1200" b="1" i="0" u="none" strike="noStrike" kern="1200" cap="none" spc="0" normalizeH="0" baseline="0" noProof="0">
              <a:ln>
                <a:noFill/>
              </a:ln>
              <a:solidFill>
                <a:srgbClr val="102C47"/>
              </a:solidFill>
              <a:effectLst/>
              <a:uLnTx/>
              <a:uFillTx/>
              <a:latin typeface="Poppins"/>
              <a:ea typeface="+mn-ea"/>
              <a:cs typeface="Poppins"/>
            </a:endParaRPr>
          </a:p>
        </p:txBody>
      </p:sp>
      <p:sp>
        <p:nvSpPr>
          <p:cNvPr id="42" name="TextBox 41">
            <a:extLst>
              <a:ext uri="{FF2B5EF4-FFF2-40B4-BE49-F238E27FC236}">
                <a16:creationId xmlns:a16="http://schemas.microsoft.com/office/drawing/2014/main" id="{3A4C1284-0107-9D49-F02D-D83ACE82DC19}"/>
              </a:ext>
            </a:extLst>
          </p:cNvPr>
          <p:cNvSpPr txBox="1"/>
          <p:nvPr/>
        </p:nvSpPr>
        <p:spPr>
          <a:xfrm>
            <a:off x="559130" y="4058228"/>
            <a:ext cx="4056189" cy="14721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700"/>
              </a:spcAft>
              <a:buClrTx/>
              <a:buSzTx/>
              <a:buFontTx/>
              <a:buNone/>
              <a:tabLst/>
              <a:defRPr/>
            </a:pPr>
            <a:r>
              <a:rPr kumimoji="0" lang="en-GB" sz="1800" b="1" i="0" u="none" strike="noStrike" kern="1200" cap="none" spc="0" normalizeH="0" baseline="0" noProof="0">
                <a:ln>
                  <a:noFill/>
                </a:ln>
                <a:solidFill>
                  <a:srgbClr val="102C47"/>
                </a:solidFill>
                <a:effectLst/>
                <a:uLnTx/>
                <a:uFillTx/>
                <a:latin typeface="Poppins"/>
                <a:ea typeface="+mn-ea"/>
                <a:cs typeface="Poppins"/>
              </a:rPr>
              <a:t>Could</a:t>
            </a:r>
            <a:endParaRPr kumimoji="0" lang="en-US" sz="1200" b="0" i="0" u="none" strike="noStrike" kern="1200" cap="none" spc="0" normalizeH="0" baseline="0" noProof="0">
              <a:ln>
                <a:noFill/>
              </a:ln>
              <a:solidFill>
                <a:srgbClr val="102C47"/>
              </a:solidFill>
              <a:effectLst/>
              <a:uLnTx/>
              <a:uFillTx/>
              <a:latin typeface="Poppins"/>
              <a:ea typeface="+mn-ea"/>
              <a:cs typeface="Arial"/>
            </a:endParaRPr>
          </a:p>
          <a:p>
            <a:pPr marL="171450" marR="0" lvl="0" indent="-171450" algn="l" defTabSz="914400" rtl="0" eaLnBrk="1" fontAlgn="auto" latinLnBrk="0" hangingPunct="1">
              <a:lnSpc>
                <a:spcPct val="100000"/>
              </a:lnSpc>
              <a:spcBef>
                <a:spcPts val="0"/>
              </a:spcBef>
              <a:spcAft>
                <a:spcPts val="700"/>
              </a:spcAft>
              <a:buClrTx/>
              <a:buSzTx/>
              <a:buFont typeface="Arial"/>
              <a:buChar char="•"/>
              <a:tabLst/>
              <a:defRPr/>
            </a:pPr>
            <a:r>
              <a:rPr kumimoji="0" lang="en-GB" sz="1200" b="0" i="0" u="none" strike="noStrike" kern="1200" cap="none" spc="0" normalizeH="0" baseline="0" noProof="0">
                <a:ln>
                  <a:noFill/>
                </a:ln>
                <a:solidFill>
                  <a:srgbClr val="102C47"/>
                </a:solidFill>
                <a:effectLst/>
                <a:uLnTx/>
                <a:uFillTx/>
                <a:latin typeface="Poppins"/>
                <a:ea typeface="+mn-lt"/>
                <a:cs typeface="Poppins"/>
              </a:rPr>
              <a:t>Provide young people with communication, public speaking and social media skills and training</a:t>
            </a:r>
          </a:p>
          <a:p>
            <a:pPr marL="171450" marR="0" lvl="0" indent="-171450" algn="l" defTabSz="914400" rtl="0" eaLnBrk="1" fontAlgn="auto" latinLnBrk="0" hangingPunct="1">
              <a:lnSpc>
                <a:spcPct val="100000"/>
              </a:lnSpc>
              <a:spcBef>
                <a:spcPts val="0"/>
              </a:spcBef>
              <a:spcAft>
                <a:spcPts val="700"/>
              </a:spcAft>
              <a:buClrTx/>
              <a:buSzTx/>
              <a:buFont typeface="Arial"/>
              <a:buChar char="•"/>
              <a:tabLst/>
              <a:defRPr/>
            </a:pPr>
            <a:r>
              <a:rPr kumimoji="0" lang="en-GB" sz="1200" b="0" i="0" u="none" strike="noStrike" kern="1200" cap="none" spc="0" normalizeH="0" baseline="0" noProof="0">
                <a:ln>
                  <a:noFill/>
                </a:ln>
                <a:solidFill>
                  <a:srgbClr val="102C47"/>
                </a:solidFill>
                <a:effectLst/>
                <a:uLnTx/>
                <a:uFillTx/>
                <a:latin typeface="Poppins"/>
                <a:ea typeface="+mn-lt"/>
                <a:cs typeface="Poppins"/>
              </a:rPr>
              <a:t>Provide training for organisations so that they can listen and act on young people's views.</a:t>
            </a:r>
            <a:endParaRPr kumimoji="0" lang="en-US" sz="1800" b="0" i="0" u="none" strike="noStrike" kern="1200" cap="none" spc="0" normalizeH="0" baseline="0" noProof="0">
              <a:ln>
                <a:noFill/>
              </a:ln>
              <a:solidFill>
                <a:srgbClr val="102C47"/>
              </a:solidFill>
              <a:effectLst/>
              <a:uLnTx/>
              <a:uFillTx/>
              <a:latin typeface="Aptos" panose="020B0004020202020204"/>
              <a:ea typeface="+mn-ea"/>
              <a:cs typeface="+mn-cs"/>
            </a:endParaRPr>
          </a:p>
        </p:txBody>
      </p:sp>
      <p:sp>
        <p:nvSpPr>
          <p:cNvPr id="43" name="TextBox 42">
            <a:extLst>
              <a:ext uri="{FF2B5EF4-FFF2-40B4-BE49-F238E27FC236}">
                <a16:creationId xmlns:a16="http://schemas.microsoft.com/office/drawing/2014/main" id="{0A0DF1C7-12D0-E54B-F099-EFFE94D3C087}"/>
              </a:ext>
            </a:extLst>
          </p:cNvPr>
          <p:cNvSpPr txBox="1"/>
          <p:nvPr/>
        </p:nvSpPr>
        <p:spPr>
          <a:xfrm>
            <a:off x="5293523" y="4207758"/>
            <a:ext cx="4042601" cy="13131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1800" b="1" i="0" u="none" strike="noStrike" kern="1200" cap="none" spc="0" normalizeH="0" baseline="0" noProof="0">
                <a:ln>
                  <a:noFill/>
                </a:ln>
                <a:solidFill>
                  <a:srgbClr val="102C47"/>
                </a:solidFill>
                <a:effectLst/>
                <a:uLnTx/>
                <a:uFillTx/>
                <a:latin typeface="Poppins"/>
                <a:ea typeface="+mn-ea"/>
                <a:cs typeface="Poppins"/>
              </a:rPr>
              <a:t>Won't</a:t>
            </a:r>
            <a:endParaRPr kumimoji="0" lang="en-US" sz="1100" b="0" i="0" u="none" strike="noStrike" kern="1200" cap="none" spc="0" normalizeH="0" baseline="0" noProof="0">
              <a:ln>
                <a:noFill/>
              </a:ln>
              <a:solidFill>
                <a:srgbClr val="102C47"/>
              </a:solidFill>
              <a:effectLst/>
              <a:uLnTx/>
              <a:uFillTx/>
              <a:latin typeface="Arial"/>
              <a:ea typeface="+mn-ea"/>
              <a:cs typeface="Arial"/>
            </a:endParaRPr>
          </a:p>
          <a:p>
            <a:pPr marL="171450" marR="0" lvl="0" indent="-171450" algn="l" defTabSz="914400" rtl="0" eaLnBrk="1" fontAlgn="auto" latinLnBrk="0" hangingPunct="1">
              <a:lnSpc>
                <a:spcPct val="100000"/>
              </a:lnSpc>
              <a:spcBef>
                <a:spcPts val="0"/>
              </a:spcBef>
              <a:spcAft>
                <a:spcPts val="800"/>
              </a:spcAft>
              <a:buClrTx/>
              <a:buSzTx/>
              <a:buFont typeface="Arial"/>
              <a:buChar char="•"/>
              <a:tabLst/>
              <a:defRPr/>
            </a:pPr>
            <a:r>
              <a:rPr kumimoji="0" lang="en-GB" sz="1200" b="0" i="0" u="none" strike="noStrike" kern="1200" cap="none" spc="0" normalizeH="0" baseline="0" noProof="0">
                <a:ln>
                  <a:noFill/>
                </a:ln>
                <a:solidFill>
                  <a:srgbClr val="102C47"/>
                </a:solidFill>
                <a:effectLst/>
                <a:uLnTx/>
                <a:uFillTx/>
                <a:latin typeface="Poppins"/>
                <a:ea typeface="+mn-ea"/>
                <a:cs typeface="Arial"/>
              </a:rPr>
              <a:t>Be a completely new platform or website – it needs to be built into existing.</a:t>
            </a:r>
          </a:p>
          <a:p>
            <a:pPr marL="171450" marR="0" lvl="0" indent="-171450" algn="l" defTabSz="914400" rtl="0" eaLnBrk="1" fontAlgn="auto" latinLnBrk="0" hangingPunct="1">
              <a:lnSpc>
                <a:spcPct val="100000"/>
              </a:lnSpc>
              <a:spcBef>
                <a:spcPts val="0"/>
              </a:spcBef>
              <a:spcAft>
                <a:spcPts val="800"/>
              </a:spcAft>
              <a:buClrTx/>
              <a:buSzTx/>
              <a:buFont typeface="Arial"/>
              <a:buChar char="•"/>
              <a:tabLst/>
              <a:defRPr/>
            </a:pPr>
            <a:r>
              <a:rPr kumimoji="0" lang="en-GB" sz="1200" b="0" i="0" u="none" strike="noStrike" kern="1200" cap="none" spc="0" normalizeH="0" baseline="0" noProof="0">
                <a:ln>
                  <a:noFill/>
                </a:ln>
                <a:solidFill>
                  <a:srgbClr val="102C47"/>
                </a:solidFill>
                <a:effectLst/>
                <a:uLnTx/>
                <a:uFillTx/>
                <a:latin typeface="Poppins"/>
                <a:ea typeface="+mn-ea"/>
                <a:cs typeface="Poppins"/>
              </a:rPr>
              <a:t>Contradict or conflict Sport England's purpose and partner guidance. </a:t>
            </a:r>
            <a:endParaRPr kumimoji="0" lang="en-GB" sz="1800" b="0" i="0" u="none" strike="noStrike" kern="1200" cap="none" spc="0" normalizeH="0" baseline="0" noProof="0">
              <a:ln>
                <a:noFill/>
              </a:ln>
              <a:solidFill>
                <a:srgbClr val="102C47"/>
              </a:solidFill>
              <a:effectLst/>
              <a:uLnTx/>
              <a:uFillTx/>
              <a:latin typeface="Aptos" panose="020B0004020202020204"/>
              <a:ea typeface="+mn-ea"/>
              <a:cs typeface="+mn-cs"/>
            </a:endParaRPr>
          </a:p>
        </p:txBody>
      </p:sp>
      <p:sp>
        <p:nvSpPr>
          <p:cNvPr id="4" name="TextBox 3">
            <a:extLst>
              <a:ext uri="{FF2B5EF4-FFF2-40B4-BE49-F238E27FC236}">
                <a16:creationId xmlns:a16="http://schemas.microsoft.com/office/drawing/2014/main" id="{CCC2D79F-A090-8E01-EEF4-DD9CD48E6D1B}"/>
              </a:ext>
            </a:extLst>
          </p:cNvPr>
          <p:cNvSpPr txBox="1"/>
          <p:nvPr/>
        </p:nvSpPr>
        <p:spPr>
          <a:xfrm>
            <a:off x="5294327" y="1272976"/>
            <a:ext cx="4052908" cy="18928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0" normalizeH="0" baseline="0" noProof="0">
                <a:ln>
                  <a:noFill/>
                </a:ln>
                <a:solidFill>
                  <a:srgbClr val="102C47"/>
                </a:solidFill>
                <a:effectLst/>
                <a:uLnTx/>
                <a:uFillTx/>
                <a:latin typeface="Poppins"/>
                <a:ea typeface="+mn-ea"/>
                <a:cs typeface="Poppins"/>
              </a:rPr>
              <a:t>Should</a:t>
            </a:r>
            <a:endParaRPr kumimoji="0" lang="en-GB" sz="1200" b="0" i="0" u="none" strike="noStrike" kern="1200" cap="none" spc="0" normalizeH="0" baseline="0" noProof="0">
              <a:ln>
                <a:noFill/>
              </a:ln>
              <a:solidFill>
                <a:srgbClr val="102C47"/>
              </a:solidFill>
              <a:effectLst/>
              <a:uLnTx/>
              <a:uFillTx/>
              <a:latin typeface="Poppins"/>
              <a:ea typeface="+mn-ea"/>
              <a:cs typeface="Poppins"/>
            </a:endParaRPr>
          </a:p>
          <a:p>
            <a:pPr marL="171450" marR="0" lvl="0" indent="-171450" algn="l" defTabSz="914400" rtl="0" eaLnBrk="1" fontAlgn="auto" latinLnBrk="0" hangingPunct="1">
              <a:lnSpc>
                <a:spcPct val="100000"/>
              </a:lnSpc>
              <a:spcBef>
                <a:spcPts val="0"/>
              </a:spcBef>
              <a:spcAft>
                <a:spcPts val="600"/>
              </a:spcAft>
              <a:buClrTx/>
              <a:buSzTx/>
              <a:buFont typeface="Arial"/>
              <a:buChar char="•"/>
              <a:tabLst/>
              <a:defRPr/>
            </a:pPr>
            <a:r>
              <a:rPr kumimoji="0" lang="en-GB" sz="1200" b="1" i="0" u="none" strike="noStrike" kern="1200" cap="none" spc="0" normalizeH="0" baseline="0" noProof="0">
                <a:ln>
                  <a:noFill/>
                </a:ln>
                <a:solidFill>
                  <a:srgbClr val="102C47"/>
                </a:solidFill>
                <a:effectLst/>
                <a:uLnTx/>
                <a:uFillTx/>
                <a:latin typeface="Poppins"/>
                <a:ea typeface="+mn-ea"/>
                <a:cs typeface="Poppins"/>
              </a:rPr>
              <a:t>Promote</a:t>
            </a:r>
            <a:r>
              <a:rPr kumimoji="0" lang="en-GB" sz="1200" b="1" i="0" u="none" strike="noStrike" kern="1200" cap="none" spc="0" normalizeH="0" baseline="0" noProof="0">
                <a:ln>
                  <a:noFill/>
                </a:ln>
                <a:solidFill>
                  <a:srgbClr val="102C47"/>
                </a:solidFill>
                <a:effectLst/>
                <a:uLnTx/>
                <a:uFillTx/>
                <a:latin typeface="Poppins"/>
                <a:ea typeface="+mn-lt"/>
                <a:cs typeface="Poppins"/>
              </a:rPr>
              <a:t> peer to peer support</a:t>
            </a:r>
            <a:r>
              <a:rPr kumimoji="0" lang="en-GB" sz="1200" b="0" i="0" u="none" strike="noStrike" kern="1200" cap="none" spc="0" normalizeH="0" baseline="0" noProof="0">
                <a:ln>
                  <a:noFill/>
                </a:ln>
                <a:solidFill>
                  <a:srgbClr val="102C47"/>
                </a:solidFill>
                <a:effectLst/>
                <a:uLnTx/>
                <a:uFillTx/>
                <a:latin typeface="Poppins"/>
                <a:ea typeface="+mn-lt"/>
                <a:cs typeface="Poppins"/>
              </a:rPr>
              <a:t> and connection amongst young people.</a:t>
            </a:r>
            <a:endParaRPr kumimoji="0" lang="en-GB" sz="1200" b="0" i="0" u="none" strike="noStrike" kern="1200" cap="none" spc="0" normalizeH="0" baseline="0" noProof="0">
              <a:ln>
                <a:noFill/>
              </a:ln>
              <a:solidFill>
                <a:srgbClr val="102C47"/>
              </a:solidFill>
              <a:effectLst/>
              <a:uLnTx/>
              <a:uFillTx/>
              <a:latin typeface="Poppins"/>
              <a:ea typeface="+mn-ea"/>
              <a:cs typeface="Poppins"/>
            </a:endParaRPr>
          </a:p>
          <a:p>
            <a:pPr marL="171450" marR="0" lvl="0" indent="-171450" algn="l" defTabSz="914400" rtl="0" eaLnBrk="1" fontAlgn="auto" latinLnBrk="0" hangingPunct="1">
              <a:lnSpc>
                <a:spcPct val="100000"/>
              </a:lnSpc>
              <a:spcBef>
                <a:spcPts val="0"/>
              </a:spcBef>
              <a:spcAft>
                <a:spcPts val="600"/>
              </a:spcAft>
              <a:buClrTx/>
              <a:buSzTx/>
              <a:buFont typeface="Arial"/>
              <a:buChar char="•"/>
              <a:tabLst/>
              <a:defRPr/>
            </a:pPr>
            <a:r>
              <a:rPr kumimoji="0" lang="en-GB" sz="1200" b="0" i="0" u="none" strike="noStrike" kern="1200" cap="none" spc="0" normalizeH="0" baseline="0" noProof="0">
                <a:ln>
                  <a:noFill/>
                </a:ln>
                <a:solidFill>
                  <a:srgbClr val="102C47"/>
                </a:solidFill>
                <a:effectLst/>
                <a:uLnTx/>
                <a:uFillTx/>
                <a:latin typeface="Poppins"/>
                <a:ea typeface="+mn-ea"/>
                <a:cs typeface="Poppins"/>
              </a:rPr>
              <a:t>Have confident and competent </a:t>
            </a:r>
            <a:r>
              <a:rPr kumimoji="0" lang="en-GB" sz="1200" b="1" i="0" u="none" strike="noStrike" kern="1200" cap="none" spc="0" normalizeH="0" baseline="0" noProof="0">
                <a:ln>
                  <a:noFill/>
                </a:ln>
                <a:solidFill>
                  <a:srgbClr val="102C47"/>
                </a:solidFill>
                <a:effectLst/>
                <a:uLnTx/>
                <a:uFillTx/>
                <a:latin typeface="Poppins"/>
                <a:ea typeface="+mn-ea"/>
                <a:cs typeface="Poppins"/>
              </a:rPr>
              <a:t>adults on hand </a:t>
            </a:r>
            <a:r>
              <a:rPr kumimoji="0" lang="en-GB" sz="1200" b="0" i="0" u="none" strike="noStrike" kern="1200" cap="none" spc="0" normalizeH="0" baseline="0" noProof="0">
                <a:ln>
                  <a:noFill/>
                </a:ln>
                <a:solidFill>
                  <a:srgbClr val="102C47"/>
                </a:solidFill>
                <a:effectLst/>
                <a:uLnTx/>
                <a:uFillTx/>
                <a:latin typeface="Poppins"/>
                <a:ea typeface="+mn-ea"/>
                <a:cs typeface="Poppins"/>
              </a:rPr>
              <a:t>to facilitate, support and encourage young people</a:t>
            </a:r>
            <a:endParaRPr kumimoji="0" lang="en-GB" sz="1800" b="0" i="0" u="none" strike="noStrike" kern="1200" cap="none" spc="0" normalizeH="0" baseline="0" noProof="0">
              <a:ln>
                <a:noFill/>
              </a:ln>
              <a:solidFill>
                <a:srgbClr val="102C47"/>
              </a:solidFill>
              <a:effectLst/>
              <a:uLnTx/>
              <a:uFillTx/>
              <a:latin typeface="Aptos" panose="020B0004020202020204"/>
              <a:ea typeface="+mn-ea"/>
              <a:cs typeface="Poppins"/>
            </a:endParaRPr>
          </a:p>
          <a:p>
            <a:pPr marL="171450" marR="0" lvl="0" indent="-171450" algn="l" defTabSz="914400" rtl="0" eaLnBrk="1" fontAlgn="auto" latinLnBrk="0" hangingPunct="1">
              <a:lnSpc>
                <a:spcPct val="100000"/>
              </a:lnSpc>
              <a:spcBef>
                <a:spcPts val="0"/>
              </a:spcBef>
              <a:spcAft>
                <a:spcPts val="600"/>
              </a:spcAft>
              <a:buClrTx/>
              <a:buSzTx/>
              <a:buFont typeface="Arial"/>
              <a:buChar char="•"/>
              <a:tabLst/>
              <a:defRPr/>
            </a:pPr>
            <a:r>
              <a:rPr kumimoji="0" lang="en-GB" sz="1200" b="1" i="0" u="none" strike="noStrike" kern="1200" cap="none" spc="0" normalizeH="0" baseline="0" noProof="0">
                <a:ln>
                  <a:noFill/>
                </a:ln>
                <a:solidFill>
                  <a:srgbClr val="102C47"/>
                </a:solidFill>
                <a:effectLst/>
                <a:uLnTx/>
                <a:uFillTx/>
                <a:latin typeface="Poppins"/>
                <a:ea typeface="+mn-ea"/>
                <a:cs typeface="Poppins"/>
              </a:rPr>
              <a:t>Include a personalised mechanism</a:t>
            </a:r>
            <a:r>
              <a:rPr kumimoji="0" lang="en-GB" sz="1200" b="0" i="0" u="none" strike="noStrike" kern="1200" cap="none" spc="0" normalizeH="0" baseline="0" noProof="0">
                <a:ln>
                  <a:noFill/>
                </a:ln>
                <a:solidFill>
                  <a:srgbClr val="102C47"/>
                </a:solidFill>
                <a:effectLst/>
                <a:uLnTx/>
                <a:uFillTx/>
                <a:latin typeface="Poppins"/>
                <a:ea typeface="+mn-ea"/>
                <a:cs typeface="Poppins"/>
              </a:rPr>
              <a:t> for thanking young people</a:t>
            </a:r>
            <a:endParaRPr kumimoji="0" lang="en-GB" sz="1800" b="0" i="0" u="none" strike="noStrike" kern="1200" cap="none" spc="0" normalizeH="0" baseline="0" noProof="0">
              <a:ln>
                <a:noFill/>
              </a:ln>
              <a:solidFill>
                <a:srgbClr val="102C47"/>
              </a:solidFill>
              <a:effectLst/>
              <a:uLnTx/>
              <a:uFillTx/>
              <a:latin typeface="Aptos" panose="020B0004020202020204"/>
              <a:ea typeface="+mn-ea"/>
              <a:cs typeface="+mn-cs"/>
            </a:endParaRPr>
          </a:p>
        </p:txBody>
      </p:sp>
      <p:sp>
        <p:nvSpPr>
          <p:cNvPr id="5" name="TextBox 4">
            <a:extLst>
              <a:ext uri="{FF2B5EF4-FFF2-40B4-BE49-F238E27FC236}">
                <a16:creationId xmlns:a16="http://schemas.microsoft.com/office/drawing/2014/main" id="{7D4C9770-ECE1-8D8D-CBD1-CC7EFD8278CC}"/>
              </a:ext>
            </a:extLst>
          </p:cNvPr>
          <p:cNvSpPr txBox="1"/>
          <p:nvPr/>
        </p:nvSpPr>
        <p:spPr>
          <a:xfrm>
            <a:off x="227351" y="202367"/>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Poppins SemiBold"/>
                <a:ea typeface="+mn-ea"/>
                <a:cs typeface="+mn-cs"/>
              </a:rPr>
              <a:t>Your idea</a:t>
            </a:r>
            <a:endParaRPr kumimoji="0" lang="en-US" sz="2400" b="0" i="0" u="none" strike="noStrike" kern="1200" cap="none" spc="0" normalizeH="0" baseline="0" noProof="0">
              <a:ln>
                <a:noFill/>
              </a:ln>
              <a:solidFill>
                <a:prstClr val="white"/>
              </a:solidFill>
              <a:effectLst/>
              <a:uLnTx/>
              <a:uFillTx/>
              <a:latin typeface="Aptos" panose="020B0004020202020204"/>
              <a:ea typeface="+mn-ea"/>
              <a:cs typeface="+mn-cs"/>
            </a:endParaRPr>
          </a:p>
        </p:txBody>
      </p:sp>
      <p:pic>
        <p:nvPicPr>
          <p:cNvPr id="7" name="Graphic 6" descr="Lightbulb with solid fill">
            <a:extLst>
              <a:ext uri="{FF2B5EF4-FFF2-40B4-BE49-F238E27FC236}">
                <a16:creationId xmlns:a16="http://schemas.microsoft.com/office/drawing/2014/main" id="{6CF9FCD4-51CF-4E9A-CF6D-3B1BAD065A0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5044" y="193706"/>
            <a:ext cx="492810" cy="472608"/>
          </a:xfrm>
          <a:prstGeom prst="rect">
            <a:avLst/>
          </a:prstGeom>
        </p:spPr>
      </p:pic>
    </p:spTree>
    <p:extLst>
      <p:ext uri="{BB962C8B-B14F-4D97-AF65-F5344CB8AC3E}">
        <p14:creationId xmlns:p14="http://schemas.microsoft.com/office/powerpoint/2010/main" val="641784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Google Shape;152;g2ca78fb4ae3_0_315">
            <a:extLst>
              <a:ext uri="{FF2B5EF4-FFF2-40B4-BE49-F238E27FC236}">
                <a16:creationId xmlns:a16="http://schemas.microsoft.com/office/drawing/2014/main" id="{854D43A3-0A61-2A59-EB2D-1A3860C56878}"/>
              </a:ext>
            </a:extLst>
          </p:cNvPr>
          <p:cNvSpPr txBox="1"/>
          <p:nvPr/>
        </p:nvSpPr>
        <p:spPr>
          <a:xfrm>
            <a:off x="309689" y="267565"/>
            <a:ext cx="4038627" cy="1661963"/>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800" b="1" i="0" u="none" strike="noStrike" kern="1200" cap="none" spc="0" normalizeH="0" baseline="0" noProof="0">
                <a:ln>
                  <a:noFill/>
                </a:ln>
                <a:solidFill>
                  <a:srgbClr val="102C47"/>
                </a:solidFill>
                <a:effectLst/>
                <a:uLnTx/>
                <a:uFillTx/>
                <a:latin typeface="Poppins"/>
                <a:cs typeface="Poppins"/>
                <a:sym typeface="Arial"/>
              </a:rPr>
              <a:t>5 Questions </a:t>
            </a:r>
            <a:r>
              <a:rPr kumimoji="0" lang="en-GB" sz="2400" b="1" i="0" u="none" strike="noStrike" kern="1200" cap="none" spc="0" normalizeH="0" baseline="0" noProof="0">
                <a:ln>
                  <a:noFill/>
                </a:ln>
                <a:solidFill>
                  <a:srgbClr val="102C47"/>
                </a:solidFill>
                <a:effectLst/>
                <a:uLnTx/>
                <a:uFillTx/>
                <a:latin typeface="Poppins"/>
                <a:cs typeface="Poppins"/>
                <a:sym typeface="Arial"/>
              </a:rPr>
              <a:t>we'd love you to consider...</a:t>
            </a:r>
          </a:p>
        </p:txBody>
      </p:sp>
      <p:sp>
        <p:nvSpPr>
          <p:cNvPr id="5" name="Rectangle: Single Corner Rounded 4">
            <a:extLst>
              <a:ext uri="{FF2B5EF4-FFF2-40B4-BE49-F238E27FC236}">
                <a16:creationId xmlns:a16="http://schemas.microsoft.com/office/drawing/2014/main" id="{6B0A15A4-98D7-7292-243F-5361689F9038}"/>
              </a:ext>
            </a:extLst>
          </p:cNvPr>
          <p:cNvSpPr/>
          <p:nvPr/>
        </p:nvSpPr>
        <p:spPr>
          <a:xfrm flipH="1">
            <a:off x="4491588" y="374604"/>
            <a:ext cx="5415612" cy="1078887"/>
          </a:xfrm>
          <a:prstGeom prst="round1Rect">
            <a:avLst/>
          </a:prstGeom>
          <a:solidFill>
            <a:srgbClr val="00A8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6" name="Rectangle: Single Corner Rounded 5">
            <a:extLst>
              <a:ext uri="{FF2B5EF4-FFF2-40B4-BE49-F238E27FC236}">
                <a16:creationId xmlns:a16="http://schemas.microsoft.com/office/drawing/2014/main" id="{5742D465-7ED1-4919-5B93-29DB0562129B}"/>
              </a:ext>
            </a:extLst>
          </p:cNvPr>
          <p:cNvSpPr/>
          <p:nvPr/>
        </p:nvSpPr>
        <p:spPr>
          <a:xfrm flipH="1">
            <a:off x="4491588" y="1631813"/>
            <a:ext cx="5415612" cy="1078887"/>
          </a:xfrm>
          <a:prstGeom prst="round1Rect">
            <a:avLst/>
          </a:prstGeom>
          <a:solidFill>
            <a:srgbClr val="00A8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7" name="Rectangle: Single Corner Rounded 6">
            <a:extLst>
              <a:ext uri="{FF2B5EF4-FFF2-40B4-BE49-F238E27FC236}">
                <a16:creationId xmlns:a16="http://schemas.microsoft.com/office/drawing/2014/main" id="{798ED8B5-15E8-1951-77E2-EBBAD1BBE545}"/>
              </a:ext>
            </a:extLst>
          </p:cNvPr>
          <p:cNvSpPr/>
          <p:nvPr/>
        </p:nvSpPr>
        <p:spPr>
          <a:xfrm flipH="1">
            <a:off x="4497070" y="2889022"/>
            <a:ext cx="5415612" cy="1078887"/>
          </a:xfrm>
          <a:prstGeom prst="round1Rect">
            <a:avLst/>
          </a:prstGeom>
          <a:solidFill>
            <a:srgbClr val="00A8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8" name="Rectangle: Single Corner Rounded 7">
            <a:extLst>
              <a:ext uri="{FF2B5EF4-FFF2-40B4-BE49-F238E27FC236}">
                <a16:creationId xmlns:a16="http://schemas.microsoft.com/office/drawing/2014/main" id="{76092497-A6A2-737E-6B4C-97694A0E2E60}"/>
              </a:ext>
            </a:extLst>
          </p:cNvPr>
          <p:cNvSpPr/>
          <p:nvPr/>
        </p:nvSpPr>
        <p:spPr>
          <a:xfrm flipH="1">
            <a:off x="4497070" y="4146230"/>
            <a:ext cx="5415612" cy="1078887"/>
          </a:xfrm>
          <a:prstGeom prst="round1Rect">
            <a:avLst/>
          </a:prstGeom>
          <a:solidFill>
            <a:srgbClr val="00A8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9" name="Rectangle: Single Corner Rounded 8">
            <a:extLst>
              <a:ext uri="{FF2B5EF4-FFF2-40B4-BE49-F238E27FC236}">
                <a16:creationId xmlns:a16="http://schemas.microsoft.com/office/drawing/2014/main" id="{4EE32CB3-1092-D512-CAE3-7F2D1CFFF322}"/>
              </a:ext>
            </a:extLst>
          </p:cNvPr>
          <p:cNvSpPr/>
          <p:nvPr/>
        </p:nvSpPr>
        <p:spPr>
          <a:xfrm flipH="1">
            <a:off x="4491588" y="5403439"/>
            <a:ext cx="5415612" cy="1078887"/>
          </a:xfrm>
          <a:prstGeom prst="round1Rect">
            <a:avLst/>
          </a:prstGeom>
          <a:solidFill>
            <a:srgbClr val="00A8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Poppins"/>
              <a:ea typeface="+mn-ea"/>
              <a:cs typeface="Poppins"/>
            </a:endParaRPr>
          </a:p>
        </p:txBody>
      </p:sp>
      <p:sp>
        <p:nvSpPr>
          <p:cNvPr id="11" name="TextBox 10">
            <a:extLst>
              <a:ext uri="{FF2B5EF4-FFF2-40B4-BE49-F238E27FC236}">
                <a16:creationId xmlns:a16="http://schemas.microsoft.com/office/drawing/2014/main" id="{636312EB-B823-04EF-0802-1046ACDAE1C8}"/>
              </a:ext>
            </a:extLst>
          </p:cNvPr>
          <p:cNvSpPr txBox="1"/>
          <p:nvPr/>
        </p:nvSpPr>
        <p:spPr>
          <a:xfrm>
            <a:off x="4646933" y="496312"/>
            <a:ext cx="5088598"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Poppins"/>
                <a:ea typeface="+mn-ea"/>
                <a:cs typeface="Poppins"/>
              </a:rPr>
              <a:t>How do we</a:t>
            </a:r>
            <a:r>
              <a:rPr kumimoji="0" lang="en-GB" sz="1400" b="1" i="0" u="none" strike="noStrike" kern="1200" cap="none" spc="0" normalizeH="0" baseline="0" noProof="0">
                <a:ln>
                  <a:noFill/>
                </a:ln>
                <a:solidFill>
                  <a:prstClr val="white"/>
                </a:solidFill>
                <a:effectLst/>
                <a:uLnTx/>
                <a:uFillTx/>
                <a:latin typeface="Poppins"/>
                <a:ea typeface="+mn-ea"/>
                <a:cs typeface="Poppins"/>
              </a:rPr>
              <a:t> identify the right organisations </a:t>
            </a:r>
            <a:r>
              <a:rPr kumimoji="0" lang="en-GB" sz="1400" b="0" i="0" u="none" strike="noStrike" kern="1200" cap="none" spc="0" normalizeH="0" baseline="0" noProof="0">
                <a:ln>
                  <a:noFill/>
                </a:ln>
                <a:solidFill>
                  <a:prstClr val="white"/>
                </a:solidFill>
                <a:effectLst/>
                <a:uLnTx/>
                <a:uFillTx/>
                <a:latin typeface="Poppins"/>
                <a:ea typeface="+mn-ea"/>
                <a:cs typeface="Poppins"/>
              </a:rPr>
              <a:t>to connect with? Which organisations are</a:t>
            </a:r>
            <a:r>
              <a:rPr kumimoji="0" lang="en-GB" sz="1400" b="1" i="0" u="none" strike="noStrike" kern="1200" cap="none" spc="0" normalizeH="0" baseline="0" noProof="0">
                <a:ln>
                  <a:noFill/>
                </a:ln>
                <a:solidFill>
                  <a:prstClr val="white"/>
                </a:solidFill>
                <a:effectLst/>
                <a:uLnTx/>
                <a:uFillTx/>
                <a:latin typeface="Poppins"/>
                <a:ea typeface="+mn-ea"/>
                <a:cs typeface="Poppins"/>
              </a:rPr>
              <a:t> best to help amplify</a:t>
            </a:r>
            <a:r>
              <a:rPr kumimoji="0" lang="en-GB" sz="1400" b="0" i="0" u="none" strike="noStrike" kern="1200" cap="none" spc="0" normalizeH="0" baseline="0" noProof="0">
                <a:ln>
                  <a:noFill/>
                </a:ln>
                <a:solidFill>
                  <a:prstClr val="white"/>
                </a:solidFill>
                <a:effectLst/>
                <a:uLnTx/>
                <a:uFillTx/>
                <a:latin typeface="Poppins"/>
                <a:ea typeface="+mn-ea"/>
                <a:cs typeface="Poppins"/>
              </a:rPr>
              <a:t> young people's voices?</a:t>
            </a:r>
          </a:p>
        </p:txBody>
      </p:sp>
      <p:sp>
        <p:nvSpPr>
          <p:cNvPr id="12" name="TextBox 11">
            <a:extLst>
              <a:ext uri="{FF2B5EF4-FFF2-40B4-BE49-F238E27FC236}">
                <a16:creationId xmlns:a16="http://schemas.microsoft.com/office/drawing/2014/main" id="{837CB8B9-2D65-663B-3807-4F7019911569}"/>
              </a:ext>
            </a:extLst>
          </p:cNvPr>
          <p:cNvSpPr txBox="1"/>
          <p:nvPr/>
        </p:nvSpPr>
        <p:spPr>
          <a:xfrm>
            <a:off x="4646933" y="1806271"/>
            <a:ext cx="5063615"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Poppins"/>
                <a:ea typeface="+mn-ea"/>
                <a:cs typeface="Poppins"/>
              </a:rPr>
              <a:t>How might we balance differing preferences, and engage with a range of young people, </a:t>
            </a:r>
            <a:r>
              <a:rPr kumimoji="0" lang="en-GB" sz="1400" b="0" i="0" u="none" strike="noStrike" kern="1200" cap="none" spc="0" normalizeH="0" baseline="0" noProof="0">
                <a:ln>
                  <a:noFill/>
                </a:ln>
                <a:solidFill>
                  <a:prstClr val="white"/>
                </a:solidFill>
                <a:effectLst/>
                <a:uLnTx/>
                <a:uFillTx/>
                <a:latin typeface="Poppins"/>
                <a:ea typeface="+mn-ea"/>
                <a:cs typeface="Poppins"/>
              </a:rPr>
              <a:t>especially those whose voices are less often heard?</a:t>
            </a:r>
          </a:p>
        </p:txBody>
      </p:sp>
      <p:sp>
        <p:nvSpPr>
          <p:cNvPr id="13" name="TextBox 12">
            <a:extLst>
              <a:ext uri="{FF2B5EF4-FFF2-40B4-BE49-F238E27FC236}">
                <a16:creationId xmlns:a16="http://schemas.microsoft.com/office/drawing/2014/main" id="{AC915A82-E898-76D1-543A-133571C070C1}"/>
              </a:ext>
            </a:extLst>
          </p:cNvPr>
          <p:cNvSpPr txBox="1"/>
          <p:nvPr/>
        </p:nvSpPr>
        <p:spPr>
          <a:xfrm>
            <a:off x="4646933" y="3059133"/>
            <a:ext cx="5063615"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Poppins"/>
                <a:ea typeface="+mn-lt"/>
                <a:cs typeface="Poppins"/>
              </a:rPr>
              <a:t>How do we share learning and good practice </a:t>
            </a:r>
            <a:r>
              <a:rPr kumimoji="0" lang="en-GB" sz="1400" b="0" i="0" u="none" strike="noStrike" kern="1200" cap="none" spc="0" normalizeH="0" baseline="0" noProof="0">
                <a:ln>
                  <a:noFill/>
                </a:ln>
                <a:solidFill>
                  <a:prstClr val="white"/>
                </a:solidFill>
                <a:effectLst/>
                <a:uLnTx/>
                <a:uFillTx/>
                <a:latin typeface="Poppins"/>
                <a:ea typeface="+mn-lt"/>
                <a:cs typeface="Poppins"/>
              </a:rPr>
              <a:t>with</a:t>
            </a:r>
            <a:r>
              <a:rPr kumimoji="0" lang="en-GB" sz="1400" b="0" i="0" u="none" strike="noStrike" kern="1200" cap="none" spc="0" normalizeH="0" baseline="0" noProof="0">
                <a:ln>
                  <a:noFill/>
                </a:ln>
                <a:solidFill>
                  <a:prstClr val="white"/>
                </a:solidFill>
                <a:effectLst/>
                <a:uLnTx/>
                <a:uFillTx/>
                <a:latin typeface="Poppins"/>
                <a:ea typeface="+mn-ea"/>
                <a:cs typeface="Poppins"/>
              </a:rPr>
              <a:t> Sport England, partners and young people, to spread good work?  </a:t>
            </a:r>
            <a:endParaRPr kumimoji="0" lang="en-US" sz="1400" b="0" i="0" u="none" strike="noStrike" kern="1200" cap="none" spc="0" normalizeH="0" baseline="0" noProof="0">
              <a:ln>
                <a:noFill/>
              </a:ln>
              <a:solidFill>
                <a:prstClr val="white"/>
              </a:solidFill>
              <a:effectLst/>
              <a:uLnTx/>
              <a:uFillTx/>
              <a:latin typeface="Poppins"/>
              <a:ea typeface="+mn-ea"/>
              <a:cs typeface="Poppins"/>
            </a:endParaRPr>
          </a:p>
        </p:txBody>
      </p:sp>
      <p:sp>
        <p:nvSpPr>
          <p:cNvPr id="14" name="TextBox 13">
            <a:extLst>
              <a:ext uri="{FF2B5EF4-FFF2-40B4-BE49-F238E27FC236}">
                <a16:creationId xmlns:a16="http://schemas.microsoft.com/office/drawing/2014/main" id="{665BB24E-A2C6-EA6C-3466-B1B4BAEF7829}"/>
              </a:ext>
            </a:extLst>
          </p:cNvPr>
          <p:cNvSpPr txBox="1"/>
          <p:nvPr/>
        </p:nvSpPr>
        <p:spPr>
          <a:xfrm>
            <a:off x="4646933" y="4318571"/>
            <a:ext cx="5063615"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Poppins"/>
                <a:ea typeface="+mn-lt"/>
                <a:cs typeface="+mn-lt"/>
              </a:rPr>
              <a:t>What reward and/or recognition should young people get for being part of this?</a:t>
            </a:r>
            <a:r>
              <a:rPr kumimoji="0" lang="en-GB" sz="1400" b="0" i="0" u="none" strike="noStrike" kern="1200" cap="none" spc="0" normalizeH="0" baseline="0" noProof="0">
                <a:ln>
                  <a:noFill/>
                </a:ln>
                <a:solidFill>
                  <a:prstClr val="white"/>
                </a:solidFill>
                <a:effectLst/>
                <a:uLnTx/>
                <a:uFillTx/>
                <a:latin typeface="Poppins"/>
                <a:ea typeface="+mn-lt"/>
                <a:cs typeface="+mn-lt"/>
              </a:rPr>
              <a:t> E.g. qualifications, vouchers, featured social media</a:t>
            </a:r>
            <a:endParaRPr kumimoji="0" lang="en-GB" sz="1400" b="0" i="0" u="none" strike="noStrike" kern="1200" cap="none" spc="0" normalizeH="0" baseline="0" noProof="0">
              <a:ln>
                <a:noFill/>
              </a:ln>
              <a:solidFill>
                <a:prstClr val="white"/>
              </a:solidFill>
              <a:effectLst/>
              <a:uLnTx/>
              <a:uFillTx/>
              <a:latin typeface="Poppins"/>
              <a:ea typeface="+mn-ea"/>
              <a:cs typeface="Poppins"/>
            </a:endParaRPr>
          </a:p>
        </p:txBody>
      </p:sp>
      <p:sp>
        <p:nvSpPr>
          <p:cNvPr id="15" name="TextBox 14">
            <a:extLst>
              <a:ext uri="{FF2B5EF4-FFF2-40B4-BE49-F238E27FC236}">
                <a16:creationId xmlns:a16="http://schemas.microsoft.com/office/drawing/2014/main" id="{ABD3D9B9-E870-6123-D158-87FCE49CC94E}"/>
              </a:ext>
            </a:extLst>
          </p:cNvPr>
          <p:cNvSpPr txBox="1"/>
          <p:nvPr/>
        </p:nvSpPr>
        <p:spPr>
          <a:xfrm>
            <a:off x="4646933" y="5682701"/>
            <a:ext cx="506361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Poppins"/>
                <a:ea typeface="+mn-lt"/>
                <a:cs typeface="Poppins"/>
              </a:rPr>
              <a:t>Who</a:t>
            </a:r>
            <a:r>
              <a:rPr kumimoji="0" lang="en-GB" sz="1400" b="0" i="0" u="none" strike="noStrike" kern="1200" cap="none" spc="0" normalizeH="0" baseline="0" noProof="0">
                <a:ln>
                  <a:noFill/>
                </a:ln>
                <a:solidFill>
                  <a:prstClr val="white"/>
                </a:solidFill>
                <a:effectLst/>
                <a:uLnTx/>
                <a:uFillTx/>
                <a:latin typeface="Poppins"/>
                <a:ea typeface="+mn-lt"/>
                <a:cs typeface="Poppins"/>
              </a:rPr>
              <a:t> are the people we want to influence? Who’s perception do we want to change?</a:t>
            </a:r>
            <a:endParaRPr kumimoji="0" lang="en-GB" sz="1400" b="0" i="0" u="none" strike="noStrike" kern="1200" cap="none" spc="0" normalizeH="0" baseline="0" noProof="0">
              <a:ln>
                <a:noFill/>
              </a:ln>
              <a:solidFill>
                <a:prstClr val="white"/>
              </a:solidFill>
              <a:effectLst/>
              <a:uLnTx/>
              <a:uFillTx/>
              <a:latin typeface="Poppins"/>
              <a:ea typeface="+mn-ea"/>
              <a:cs typeface="Poppins"/>
            </a:endParaRPr>
          </a:p>
        </p:txBody>
      </p:sp>
      <p:pic>
        <p:nvPicPr>
          <p:cNvPr id="16" name="Picture 15" descr="A cartoon of a person&#10;&#10;Description automatically generated">
            <a:extLst>
              <a:ext uri="{FF2B5EF4-FFF2-40B4-BE49-F238E27FC236}">
                <a16:creationId xmlns:a16="http://schemas.microsoft.com/office/drawing/2014/main" id="{F0C04A4D-A41D-1A34-9E98-A3062508149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Lst>
          </a:blip>
          <a:srcRect l="11708" t="-5226" r="16660"/>
          <a:stretch/>
        </p:blipFill>
        <p:spPr>
          <a:xfrm>
            <a:off x="88540" y="3422056"/>
            <a:ext cx="2339048" cy="3436024"/>
          </a:xfrm>
          <a:prstGeom prst="rect">
            <a:avLst/>
          </a:prstGeom>
        </p:spPr>
      </p:pic>
      <p:pic>
        <p:nvPicPr>
          <p:cNvPr id="18" name="Picture 17" descr="A cartoon of a person&#10;&#10;Description automatically generated">
            <a:extLst>
              <a:ext uri="{FF2B5EF4-FFF2-40B4-BE49-F238E27FC236}">
                <a16:creationId xmlns:a16="http://schemas.microsoft.com/office/drawing/2014/main" id="{4A16FB1F-86BF-3F31-CC47-FD20FDE2DA6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5000"/>
                    </a14:imgEffect>
                  </a14:imgLayer>
                </a14:imgProps>
              </a:ext>
            </a:extLst>
          </a:blip>
          <a:srcRect l="18474" r="18305" b="3211"/>
          <a:stretch/>
        </p:blipFill>
        <p:spPr>
          <a:xfrm>
            <a:off x="1918762" y="3565710"/>
            <a:ext cx="2153980" cy="3296818"/>
          </a:xfrm>
          <a:prstGeom prst="rect">
            <a:avLst/>
          </a:prstGeom>
        </p:spPr>
      </p:pic>
    </p:spTree>
    <p:extLst>
      <p:ext uri="{BB962C8B-B14F-4D97-AF65-F5344CB8AC3E}">
        <p14:creationId xmlns:p14="http://schemas.microsoft.com/office/powerpoint/2010/main" val="1997349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012C1D0-9E73-CEBE-4DAF-F8DEB2D9BE7D}"/>
              </a:ext>
            </a:extLst>
          </p:cNvPr>
          <p:cNvSpPr/>
          <p:nvPr/>
        </p:nvSpPr>
        <p:spPr>
          <a:xfrm>
            <a:off x="-6791" y="-13578"/>
            <a:ext cx="9910571" cy="2513083"/>
          </a:xfrm>
          <a:prstGeom prst="rect">
            <a:avLst/>
          </a:prstGeom>
          <a:solidFill>
            <a:srgbClr val="00A882"/>
          </a:solidFill>
          <a:ln>
            <a:solidFill>
              <a:srgbClr val="00A88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3554"/>
              </a:solidFill>
              <a:effectLst/>
              <a:uLnTx/>
              <a:uFillTx/>
              <a:latin typeface="Aptos" panose="020B0004020202020204"/>
              <a:ea typeface="+mn-ea"/>
              <a:cs typeface="+mn-cs"/>
            </a:endParaRPr>
          </a:p>
        </p:txBody>
      </p:sp>
      <p:sp>
        <p:nvSpPr>
          <p:cNvPr id="4" name="Google Shape;152;g2ca78fb4ae3_0_315">
            <a:extLst>
              <a:ext uri="{FF2B5EF4-FFF2-40B4-BE49-F238E27FC236}">
                <a16:creationId xmlns:a16="http://schemas.microsoft.com/office/drawing/2014/main" id="{98925C0C-04B2-616B-23D9-0AC0FB048E3E}"/>
              </a:ext>
            </a:extLst>
          </p:cNvPr>
          <p:cNvSpPr txBox="1"/>
          <p:nvPr/>
        </p:nvSpPr>
        <p:spPr>
          <a:xfrm>
            <a:off x="2150928" y="1121357"/>
            <a:ext cx="6899902" cy="1251594"/>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800"/>
              </a:spcAft>
              <a:buClr>
                <a:srgbClr val="000000"/>
              </a:buClr>
              <a:buSzTx/>
              <a:buFont typeface="Arial"/>
              <a:buNone/>
              <a:tabLst/>
              <a:defRPr/>
            </a:pPr>
            <a:r>
              <a:rPr kumimoji="0" lang="en-GB" sz="1400" b="1" i="0" u="none" strike="noStrike" kern="1200" cap="none" spc="0" normalizeH="0" baseline="0" noProof="0">
                <a:ln>
                  <a:noFill/>
                </a:ln>
                <a:solidFill>
                  <a:prstClr val="white"/>
                </a:solidFill>
                <a:effectLst/>
                <a:uLnTx/>
                <a:uFillTx/>
                <a:latin typeface="Poppins"/>
                <a:cs typeface="Poppins"/>
                <a:sym typeface="Arial"/>
              </a:rPr>
              <a:t>Lucy has worked at Sport England for 7 years. </a:t>
            </a:r>
            <a:endParaRPr kumimoji="0" lang="en-US" sz="1400" b="1" i="0" u="none" strike="noStrike" kern="1200" cap="none" spc="0" normalizeH="0" baseline="0" noProof="0">
              <a:ln>
                <a:noFill/>
              </a:ln>
              <a:solidFill>
                <a:prstClr val="white"/>
              </a:solidFill>
              <a:effectLst/>
              <a:uLnTx/>
              <a:uFillTx/>
              <a:latin typeface="Arial"/>
              <a:cs typeface="Poppins"/>
              <a:sym typeface="Arial"/>
            </a:endParaRPr>
          </a:p>
          <a:p>
            <a:pPr marL="0" marR="0" lvl="0" indent="0" algn="l" defTabSz="914400" rtl="0" eaLnBrk="1" fontAlgn="auto" latinLnBrk="0" hangingPunct="1">
              <a:lnSpc>
                <a:spcPct val="100000"/>
              </a:lnSpc>
              <a:spcBef>
                <a:spcPts val="0"/>
              </a:spcBef>
              <a:spcAft>
                <a:spcPts val="800"/>
              </a:spcAft>
              <a:buClr>
                <a:srgbClr val="000000"/>
              </a:buClr>
              <a:buSzTx/>
              <a:buFont typeface="Arial"/>
              <a:buNone/>
              <a:tabLst/>
              <a:defRPr/>
            </a:pPr>
            <a:r>
              <a:rPr kumimoji="0" lang="en-GB" sz="1400" b="0" i="0" u="none" strike="noStrike" kern="1200" cap="none" spc="0" normalizeH="0" baseline="0" noProof="0">
                <a:ln>
                  <a:noFill/>
                </a:ln>
                <a:solidFill>
                  <a:prstClr val="white"/>
                </a:solidFill>
                <a:effectLst/>
                <a:uLnTx/>
                <a:uFillTx/>
                <a:latin typeface="Poppins"/>
                <a:cs typeface="Poppins"/>
                <a:sym typeface="Arial"/>
              </a:rPr>
              <a:t>Her role involves advocating for young people to access physical activity in a way that is meaningful for them. Lucy needs to influence colleagues at Sport England to want to put youth voice at the heart of their work.</a:t>
            </a:r>
            <a:endParaRPr kumimoji="0" lang="en-US" sz="1400" b="0" i="0" u="none" strike="noStrike" kern="1200" cap="none" spc="0" normalizeH="0" baseline="0" noProof="0">
              <a:ln>
                <a:noFill/>
              </a:ln>
              <a:solidFill>
                <a:prstClr val="white"/>
              </a:solidFill>
              <a:effectLst/>
              <a:uLnTx/>
              <a:uFillTx/>
              <a:latin typeface="Arial"/>
              <a:cs typeface="Poppins"/>
              <a:sym typeface="Arial"/>
            </a:endParaRPr>
          </a:p>
        </p:txBody>
      </p:sp>
      <p:sp>
        <p:nvSpPr>
          <p:cNvPr id="3" name="TextBox 2">
            <a:extLst>
              <a:ext uri="{FF2B5EF4-FFF2-40B4-BE49-F238E27FC236}">
                <a16:creationId xmlns:a16="http://schemas.microsoft.com/office/drawing/2014/main" id="{53DF267E-8EC4-9861-CACA-CFA3A544C3E4}"/>
              </a:ext>
            </a:extLst>
          </p:cNvPr>
          <p:cNvSpPr txBox="1"/>
          <p:nvPr/>
        </p:nvSpPr>
        <p:spPr>
          <a:xfrm>
            <a:off x="2153676" y="541443"/>
            <a:ext cx="70650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Poppins"/>
                <a:ea typeface="+mn-ea"/>
                <a:cs typeface="Poppins"/>
              </a:rPr>
              <a:t>Lucy</a:t>
            </a:r>
            <a:r>
              <a:rPr kumimoji="0" lang="en-US" sz="3200" b="0" i="0" u="none" strike="noStrike" kern="1200" cap="none" spc="0" normalizeH="0" baseline="0" noProof="0">
                <a:ln>
                  <a:noFill/>
                </a:ln>
                <a:solidFill>
                  <a:prstClr val="white"/>
                </a:solidFill>
                <a:effectLst/>
                <a:uLnTx/>
                <a:uFillTx/>
                <a:latin typeface="Poppins"/>
                <a:ea typeface="+mn-ea"/>
                <a:cs typeface="Poppins"/>
              </a:rPr>
              <a:t>: 35, Stockport</a:t>
            </a:r>
          </a:p>
        </p:txBody>
      </p:sp>
      <p:grpSp>
        <p:nvGrpSpPr>
          <p:cNvPr id="25" name="Group 24">
            <a:extLst>
              <a:ext uri="{FF2B5EF4-FFF2-40B4-BE49-F238E27FC236}">
                <a16:creationId xmlns:a16="http://schemas.microsoft.com/office/drawing/2014/main" id="{93C3D483-43F6-5522-25FD-142821D121A6}"/>
              </a:ext>
            </a:extLst>
          </p:cNvPr>
          <p:cNvGrpSpPr/>
          <p:nvPr/>
        </p:nvGrpSpPr>
        <p:grpSpPr>
          <a:xfrm>
            <a:off x="408461" y="4432104"/>
            <a:ext cx="4505186" cy="2098411"/>
            <a:chOff x="422050" y="4880696"/>
            <a:chExt cx="4090737" cy="1677009"/>
          </a:xfrm>
        </p:grpSpPr>
        <p:sp>
          <p:nvSpPr>
            <p:cNvPr id="14" name="Rectangle: Single Corner Rounded 13">
              <a:extLst>
                <a:ext uri="{FF2B5EF4-FFF2-40B4-BE49-F238E27FC236}">
                  <a16:creationId xmlns:a16="http://schemas.microsoft.com/office/drawing/2014/main" id="{0851C53B-63D8-D919-BD64-7B8911B72B2B}"/>
                </a:ext>
              </a:extLst>
            </p:cNvPr>
            <p:cNvSpPr/>
            <p:nvPr/>
          </p:nvSpPr>
          <p:spPr>
            <a:xfrm flipH="1">
              <a:off x="422050" y="4880696"/>
              <a:ext cx="4090737" cy="1677009"/>
            </a:xfrm>
            <a:prstGeom prst="round1Rect">
              <a:avLst/>
            </a:prstGeom>
            <a:solidFill>
              <a:schemeClr val="bg1"/>
            </a:solidFill>
            <a:ln>
              <a:solidFill>
                <a:srgbClr val="00A8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0B0004020202020204"/>
                <a:ea typeface="+mn-ea"/>
                <a:cs typeface="+mn-cs"/>
              </a:endParaRPr>
            </a:p>
          </p:txBody>
        </p:sp>
        <p:sp>
          <p:nvSpPr>
            <p:cNvPr id="16" name="TextBox 15">
              <a:extLst>
                <a:ext uri="{FF2B5EF4-FFF2-40B4-BE49-F238E27FC236}">
                  <a16:creationId xmlns:a16="http://schemas.microsoft.com/office/drawing/2014/main" id="{E68FFF38-A99D-4EF2-9622-E0B6D269D43D}"/>
                </a:ext>
              </a:extLst>
            </p:cNvPr>
            <p:cNvSpPr txBox="1"/>
            <p:nvPr/>
          </p:nvSpPr>
          <p:spPr>
            <a:xfrm>
              <a:off x="530060" y="5425862"/>
              <a:ext cx="3976308" cy="893688"/>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1200" b="0" i="0" u="none" strike="noStrike" kern="1200" cap="none" spc="0" normalizeH="0" baseline="0" noProof="0">
                  <a:ln>
                    <a:noFill/>
                  </a:ln>
                  <a:solidFill>
                    <a:srgbClr val="0E2841">
                      <a:lumMod val="90000"/>
                      <a:lumOff val="10000"/>
                    </a:srgbClr>
                  </a:solidFill>
                  <a:effectLst/>
                  <a:uLnTx/>
                  <a:uFillTx/>
                  <a:latin typeface="Poppins"/>
                  <a:ea typeface="+mn-lt"/>
                  <a:cs typeface="Arial"/>
                </a:rPr>
                <a:t>Nervousness within Sport England about trying something new.</a:t>
              </a:r>
              <a:endParaRPr kumimoji="0" lang="en-US" sz="1200" b="0" i="0" u="none" strike="noStrike" kern="1200" cap="none" spc="0" normalizeH="0" baseline="0" noProof="0">
                <a:ln>
                  <a:noFill/>
                </a:ln>
                <a:solidFill>
                  <a:srgbClr val="0E2841">
                    <a:lumMod val="90000"/>
                    <a:lumOff val="10000"/>
                  </a:srgbClr>
                </a:solidFill>
                <a:effectLst/>
                <a:uLnTx/>
                <a:uFillTx/>
                <a:latin typeface="Poppins"/>
                <a:ea typeface="+mn-lt"/>
                <a:cs typeface="Arial"/>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1200" b="0" i="0" u="none" strike="noStrike" kern="1200" cap="none" spc="0" normalizeH="0" baseline="0" noProof="0">
                  <a:ln>
                    <a:noFill/>
                  </a:ln>
                  <a:solidFill>
                    <a:srgbClr val="0E2841">
                      <a:lumMod val="90000"/>
                      <a:lumOff val="10000"/>
                    </a:srgbClr>
                  </a:solidFill>
                  <a:effectLst/>
                  <a:uLnTx/>
                  <a:uFillTx/>
                  <a:latin typeface="Poppins"/>
                  <a:ea typeface="+mn-lt"/>
                  <a:cs typeface="Arial"/>
                </a:rPr>
                <a:t>Some colleagues don’t understand the value of listening to young people – don’t we already know what they want?</a:t>
              </a:r>
              <a:endParaRPr kumimoji="0" lang="en-GB" sz="1200" b="0" i="0" u="none" strike="noStrike" kern="1200" cap="none" spc="0" normalizeH="0" baseline="0" noProof="0">
                <a:ln>
                  <a:noFill/>
                </a:ln>
                <a:solidFill>
                  <a:srgbClr val="0E2841">
                    <a:lumMod val="90000"/>
                    <a:lumOff val="10000"/>
                  </a:srgbClr>
                </a:solidFill>
                <a:effectLst/>
                <a:uLnTx/>
                <a:uFillTx/>
                <a:latin typeface="Poppins"/>
                <a:ea typeface="+mn-ea"/>
                <a:cs typeface="Poppins"/>
              </a:endParaRPr>
            </a:p>
          </p:txBody>
        </p:sp>
        <p:sp>
          <p:nvSpPr>
            <p:cNvPr id="17" name="TextBox 16">
              <a:extLst>
                <a:ext uri="{FF2B5EF4-FFF2-40B4-BE49-F238E27FC236}">
                  <a16:creationId xmlns:a16="http://schemas.microsoft.com/office/drawing/2014/main" id="{887C3C9D-B092-B213-FEF5-8BD5991EB197}"/>
                </a:ext>
              </a:extLst>
            </p:cNvPr>
            <p:cNvSpPr txBox="1"/>
            <p:nvPr/>
          </p:nvSpPr>
          <p:spPr>
            <a:xfrm>
              <a:off x="940673" y="5015674"/>
              <a:ext cx="2880111" cy="29612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102C47"/>
                  </a:solidFill>
                  <a:effectLst/>
                  <a:uLnTx/>
                  <a:uFillTx/>
                  <a:latin typeface="Poppins"/>
                  <a:ea typeface="+mn-lt"/>
                  <a:cs typeface="+mn-lt"/>
                </a:rPr>
                <a:t>Struggles</a:t>
              </a:r>
              <a:endParaRPr kumimoji="0" lang="en-US" sz="1800" b="0" i="0" u="none" strike="noStrike" kern="1200" cap="none" spc="0" normalizeH="0" baseline="0" noProof="0">
                <a:ln>
                  <a:noFill/>
                </a:ln>
                <a:solidFill>
                  <a:srgbClr val="102C47"/>
                </a:solidFill>
                <a:effectLst/>
                <a:uLnTx/>
                <a:uFillTx/>
                <a:latin typeface="Aptos" panose="020B0004020202020204"/>
                <a:ea typeface="+mn-ea"/>
                <a:cs typeface="+mn-cs"/>
              </a:endParaRPr>
            </a:p>
          </p:txBody>
        </p:sp>
        <p:pic>
          <p:nvPicPr>
            <p:cNvPr id="18" name="Graphic 17" descr="Sad face with solid fill with solid fill">
              <a:extLst>
                <a:ext uri="{FF2B5EF4-FFF2-40B4-BE49-F238E27FC236}">
                  <a16:creationId xmlns:a16="http://schemas.microsoft.com/office/drawing/2014/main" id="{5C31F40F-D086-6E59-394C-26F7A2A08C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2189" y="5028426"/>
              <a:ext cx="353874" cy="294723"/>
            </a:xfrm>
            <a:prstGeom prst="rect">
              <a:avLst/>
            </a:prstGeom>
          </p:spPr>
        </p:pic>
      </p:grpSp>
      <p:grpSp>
        <p:nvGrpSpPr>
          <p:cNvPr id="26" name="Group 25">
            <a:extLst>
              <a:ext uri="{FF2B5EF4-FFF2-40B4-BE49-F238E27FC236}">
                <a16:creationId xmlns:a16="http://schemas.microsoft.com/office/drawing/2014/main" id="{8A0B90AD-C7A9-131A-A40A-F7C5BC5237B4}"/>
              </a:ext>
            </a:extLst>
          </p:cNvPr>
          <p:cNvGrpSpPr/>
          <p:nvPr/>
        </p:nvGrpSpPr>
        <p:grpSpPr>
          <a:xfrm>
            <a:off x="5003300" y="2651804"/>
            <a:ext cx="4561645" cy="1670682"/>
            <a:chOff x="4641979" y="2960955"/>
            <a:chExt cx="4142002" cy="2258281"/>
          </a:xfrm>
        </p:grpSpPr>
        <p:sp>
          <p:nvSpPr>
            <p:cNvPr id="19" name="Rectangle: Single Corner Rounded 18">
              <a:extLst>
                <a:ext uri="{FF2B5EF4-FFF2-40B4-BE49-F238E27FC236}">
                  <a16:creationId xmlns:a16="http://schemas.microsoft.com/office/drawing/2014/main" id="{05DC7E7B-AE02-0A2A-4057-73398E31ABEB}"/>
                </a:ext>
              </a:extLst>
            </p:cNvPr>
            <p:cNvSpPr/>
            <p:nvPr/>
          </p:nvSpPr>
          <p:spPr>
            <a:xfrm rot="10800000" flipH="1">
              <a:off x="4641979" y="2960955"/>
              <a:ext cx="4142002" cy="2258281"/>
            </a:xfrm>
            <a:prstGeom prst="round1Rect">
              <a:avLst/>
            </a:prstGeom>
            <a:solidFill>
              <a:schemeClr val="bg1"/>
            </a:solidFill>
            <a:ln>
              <a:solidFill>
                <a:srgbClr val="00A8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0B0004020202020204"/>
                <a:ea typeface="+mn-ea"/>
                <a:cs typeface="+mn-cs"/>
              </a:endParaRPr>
            </a:p>
          </p:txBody>
        </p:sp>
        <p:sp>
          <p:nvSpPr>
            <p:cNvPr id="21" name="TextBox 20">
              <a:extLst>
                <a:ext uri="{FF2B5EF4-FFF2-40B4-BE49-F238E27FC236}">
                  <a16:creationId xmlns:a16="http://schemas.microsoft.com/office/drawing/2014/main" id="{85C7596D-B0E1-978E-378D-65372608A9F6}"/>
                </a:ext>
              </a:extLst>
            </p:cNvPr>
            <p:cNvSpPr txBox="1"/>
            <p:nvPr/>
          </p:nvSpPr>
          <p:spPr>
            <a:xfrm>
              <a:off x="4781431" y="3842025"/>
              <a:ext cx="3978741" cy="1209940"/>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GB" sz="1200" b="0" i="0" u="none" strike="noStrike" kern="1200" cap="none" spc="0" normalizeH="0" baseline="0" noProof="0" dirty="0">
                  <a:ln>
                    <a:noFill/>
                  </a:ln>
                  <a:solidFill>
                    <a:srgbClr val="133554"/>
                  </a:solidFill>
                  <a:effectLst/>
                  <a:uLnTx/>
                  <a:uFillTx/>
                  <a:latin typeface="Poppins"/>
                  <a:ea typeface="+mn-ea"/>
                  <a:cs typeface="Arial"/>
                </a:rPr>
                <a:t>Wants to influence colleagues to embed youth voice in their work </a:t>
              </a:r>
              <a:endParaRPr kumimoji="0" lang="en-US" sz="1800" b="0" i="0" u="none" strike="noStrike" kern="1200" cap="none" spc="0" normalizeH="0" baseline="0" noProof="0" dirty="0">
                <a:ln>
                  <a:noFill/>
                </a:ln>
                <a:solidFill>
                  <a:srgbClr val="000000"/>
                </a:solidFill>
                <a:effectLst/>
                <a:uLnTx/>
                <a:uFillTx/>
                <a:latin typeface="Aptos" panose="020B0004020202020204"/>
                <a:ea typeface="+mn-ea"/>
                <a:cs typeface="Arial"/>
              </a:endParaRPr>
            </a:p>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GB" sz="1200" b="0" i="0" u="none" strike="noStrike" kern="1200" cap="none" spc="0" normalizeH="0" baseline="0" noProof="0" dirty="0">
                  <a:ln>
                    <a:noFill/>
                  </a:ln>
                  <a:solidFill>
                    <a:srgbClr val="133554"/>
                  </a:solidFill>
                  <a:effectLst/>
                  <a:uLnTx/>
                  <a:uFillTx/>
                  <a:latin typeface="Poppins"/>
                  <a:ea typeface="+mn-ea"/>
                  <a:cs typeface="Arial"/>
                </a:rPr>
                <a:t>Enjoys working with young people, they have amazing new ideas!</a:t>
              </a:r>
            </a:p>
          </p:txBody>
        </p:sp>
        <p:sp>
          <p:nvSpPr>
            <p:cNvPr id="22" name="TextBox 21">
              <a:extLst>
                <a:ext uri="{FF2B5EF4-FFF2-40B4-BE49-F238E27FC236}">
                  <a16:creationId xmlns:a16="http://schemas.microsoft.com/office/drawing/2014/main" id="{36F850BC-7AD8-087E-D66B-687F1FAAAEF5}"/>
                </a:ext>
              </a:extLst>
            </p:cNvPr>
            <p:cNvSpPr txBox="1"/>
            <p:nvPr/>
          </p:nvSpPr>
          <p:spPr>
            <a:xfrm>
              <a:off x="5097373" y="3135899"/>
              <a:ext cx="2880111" cy="499231"/>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102C47"/>
                  </a:solidFill>
                  <a:effectLst/>
                  <a:uLnTx/>
                  <a:uFillTx/>
                  <a:latin typeface="Poppins"/>
                  <a:ea typeface="+mn-lt"/>
                  <a:cs typeface="+mn-lt"/>
                </a:rPr>
                <a:t>Motivators</a:t>
              </a:r>
              <a:endParaRPr kumimoji="0" lang="en-US" sz="1800" b="0" i="0" u="none" strike="noStrike" kern="1200" cap="none" spc="0" normalizeH="0" baseline="0" noProof="0">
                <a:ln>
                  <a:noFill/>
                </a:ln>
                <a:solidFill>
                  <a:srgbClr val="102C47"/>
                </a:solidFill>
                <a:effectLst/>
                <a:uLnTx/>
                <a:uFillTx/>
                <a:latin typeface="Aptos" panose="020B0004020202020204"/>
                <a:ea typeface="+mn-ea"/>
                <a:cs typeface="+mn-cs"/>
              </a:endParaRPr>
            </a:p>
          </p:txBody>
        </p:sp>
      </p:grpSp>
      <p:grpSp>
        <p:nvGrpSpPr>
          <p:cNvPr id="24" name="Group 23">
            <a:extLst>
              <a:ext uri="{FF2B5EF4-FFF2-40B4-BE49-F238E27FC236}">
                <a16:creationId xmlns:a16="http://schemas.microsoft.com/office/drawing/2014/main" id="{7B96D1D7-5EDD-6823-BECC-4E53436921CF}"/>
              </a:ext>
            </a:extLst>
          </p:cNvPr>
          <p:cNvGrpSpPr/>
          <p:nvPr/>
        </p:nvGrpSpPr>
        <p:grpSpPr>
          <a:xfrm>
            <a:off x="415043" y="2658134"/>
            <a:ext cx="4506889" cy="1677009"/>
            <a:chOff x="415044" y="3052350"/>
            <a:chExt cx="4098464" cy="1677009"/>
          </a:xfrm>
        </p:grpSpPr>
        <p:sp>
          <p:nvSpPr>
            <p:cNvPr id="10" name="Rectangle: Single Corner Rounded 9">
              <a:extLst>
                <a:ext uri="{FF2B5EF4-FFF2-40B4-BE49-F238E27FC236}">
                  <a16:creationId xmlns:a16="http://schemas.microsoft.com/office/drawing/2014/main" id="{7F4134A7-5B5D-BA07-1163-0BB0511BE21B}"/>
                </a:ext>
              </a:extLst>
            </p:cNvPr>
            <p:cNvSpPr/>
            <p:nvPr/>
          </p:nvSpPr>
          <p:spPr>
            <a:xfrm flipH="1">
              <a:off x="415044" y="3052350"/>
              <a:ext cx="4090737" cy="1677009"/>
            </a:xfrm>
            <a:prstGeom prst="round1Rect">
              <a:avLst/>
            </a:prstGeom>
            <a:solidFill>
              <a:schemeClr val="bg1"/>
            </a:solidFill>
            <a:ln>
              <a:solidFill>
                <a:srgbClr val="00A8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0B0004020202020204"/>
                <a:ea typeface="+mn-ea"/>
                <a:cs typeface="+mn-cs"/>
              </a:endParaRPr>
            </a:p>
          </p:txBody>
        </p:sp>
        <p:sp>
          <p:nvSpPr>
            <p:cNvPr id="12" name="TextBox 11">
              <a:extLst>
                <a:ext uri="{FF2B5EF4-FFF2-40B4-BE49-F238E27FC236}">
                  <a16:creationId xmlns:a16="http://schemas.microsoft.com/office/drawing/2014/main" id="{14B6AC6E-C22D-5424-1542-41D6B7C3A18F}"/>
                </a:ext>
              </a:extLst>
            </p:cNvPr>
            <p:cNvSpPr txBox="1"/>
            <p:nvPr/>
          </p:nvSpPr>
          <p:spPr>
            <a:xfrm>
              <a:off x="573156" y="3655998"/>
              <a:ext cx="3940352" cy="7745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GB" sz="1200" b="0" i="0" u="none" strike="noStrike" kern="1200" cap="none" spc="0" normalizeH="0" baseline="0" noProof="0">
                  <a:ln>
                    <a:noFill/>
                  </a:ln>
                  <a:solidFill>
                    <a:srgbClr val="133554"/>
                  </a:solidFill>
                  <a:effectLst/>
                  <a:uLnTx/>
                  <a:uFillTx/>
                  <a:latin typeface="Poppins"/>
                  <a:ea typeface="+mn-lt"/>
                  <a:cs typeface="Poppins"/>
                </a:rPr>
                <a:t>Listening to young people.</a:t>
              </a:r>
            </a:p>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GB" sz="1200" b="0" i="0" u="none" strike="noStrike" kern="1200" cap="none" spc="0" normalizeH="0" baseline="0" noProof="0">
                  <a:ln>
                    <a:noFill/>
                  </a:ln>
                  <a:solidFill>
                    <a:srgbClr val="133554"/>
                  </a:solidFill>
                  <a:effectLst/>
                  <a:uLnTx/>
                  <a:uFillTx/>
                  <a:latin typeface="Poppins"/>
                  <a:ea typeface="+mn-lt"/>
                  <a:cs typeface="Poppins"/>
                </a:rPr>
                <a:t>Desire to try out new things.</a:t>
              </a:r>
              <a:endParaRPr kumimoji="0" lang="en-GB" sz="1200" b="0" i="0" u="none" strike="noStrike" kern="1200" cap="none" spc="0" normalizeH="0" baseline="0" noProof="0">
                <a:ln>
                  <a:noFill/>
                </a:ln>
                <a:solidFill>
                  <a:srgbClr val="133554"/>
                </a:solidFill>
                <a:effectLst/>
                <a:uLnTx/>
                <a:uFillTx/>
                <a:latin typeface="Poppins"/>
                <a:ea typeface="+mn-ea"/>
                <a:cs typeface="Poppins"/>
              </a:endParaRPr>
            </a:p>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GB" sz="1200" b="0" i="0" u="none" strike="noStrike" kern="1200" cap="none" spc="0" normalizeH="0" baseline="0" noProof="0">
                  <a:ln>
                    <a:noFill/>
                  </a:ln>
                  <a:solidFill>
                    <a:srgbClr val="133554"/>
                  </a:solidFill>
                  <a:effectLst/>
                  <a:uLnTx/>
                  <a:uFillTx/>
                  <a:latin typeface="Poppins"/>
                  <a:ea typeface="+mn-lt"/>
                  <a:cs typeface="Poppins"/>
                </a:rPr>
                <a:t>Knowledge of Sport England.</a:t>
              </a:r>
              <a:endParaRPr kumimoji="0" lang="en-GB" sz="18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3" name="TextBox 12">
              <a:extLst>
                <a:ext uri="{FF2B5EF4-FFF2-40B4-BE49-F238E27FC236}">
                  <a16:creationId xmlns:a16="http://schemas.microsoft.com/office/drawing/2014/main" id="{5D8FA741-69ED-3199-8EBD-65E2DDCAAAF2}"/>
                </a:ext>
              </a:extLst>
            </p:cNvPr>
            <p:cNvSpPr txBox="1"/>
            <p:nvPr/>
          </p:nvSpPr>
          <p:spPr>
            <a:xfrm>
              <a:off x="852725" y="3206432"/>
              <a:ext cx="28801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102C47"/>
                  </a:solidFill>
                  <a:effectLst/>
                  <a:uLnTx/>
                  <a:uFillTx/>
                  <a:latin typeface="Poppins"/>
                  <a:ea typeface="+mn-lt"/>
                  <a:cs typeface="+mn-lt"/>
                </a:rPr>
                <a:t>Strengths</a:t>
              </a:r>
              <a:endParaRPr kumimoji="0" lang="en-US" sz="1800" b="0" i="0" u="none" strike="noStrike" kern="1200" cap="none" spc="0" normalizeH="0" baseline="0" noProof="0">
                <a:ln>
                  <a:noFill/>
                </a:ln>
                <a:solidFill>
                  <a:srgbClr val="102C47"/>
                </a:solidFill>
                <a:effectLst/>
                <a:uLnTx/>
                <a:uFillTx/>
                <a:latin typeface="Poppins"/>
                <a:ea typeface="+mn-lt"/>
                <a:cs typeface="+mn-lt"/>
              </a:endParaRPr>
            </a:p>
          </p:txBody>
        </p:sp>
        <p:pic>
          <p:nvPicPr>
            <p:cNvPr id="23" name="Graphic 22" descr="Clapping hands with solid fill">
              <a:extLst>
                <a:ext uri="{FF2B5EF4-FFF2-40B4-BE49-F238E27FC236}">
                  <a16:creationId xmlns:a16="http://schemas.microsoft.com/office/drawing/2014/main" id="{3E72A4AE-2E0B-73AD-452E-E4CE64907C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6487" y="3148519"/>
              <a:ext cx="424867" cy="425029"/>
            </a:xfrm>
            <a:prstGeom prst="rect">
              <a:avLst/>
            </a:prstGeom>
          </p:spPr>
        </p:pic>
      </p:grpSp>
      <p:grpSp>
        <p:nvGrpSpPr>
          <p:cNvPr id="27" name="Group 26">
            <a:extLst>
              <a:ext uri="{FF2B5EF4-FFF2-40B4-BE49-F238E27FC236}">
                <a16:creationId xmlns:a16="http://schemas.microsoft.com/office/drawing/2014/main" id="{4B13D258-47C7-C4A1-20F7-DB59C1750300}"/>
              </a:ext>
            </a:extLst>
          </p:cNvPr>
          <p:cNvGrpSpPr/>
          <p:nvPr/>
        </p:nvGrpSpPr>
        <p:grpSpPr>
          <a:xfrm>
            <a:off x="4998790" y="4432102"/>
            <a:ext cx="4557197" cy="2098413"/>
            <a:chOff x="4659134" y="2206111"/>
            <a:chExt cx="4096887" cy="2903868"/>
          </a:xfrm>
        </p:grpSpPr>
        <p:sp>
          <p:nvSpPr>
            <p:cNvPr id="28" name="Rectangle: Single Corner Rounded 27">
              <a:extLst>
                <a:ext uri="{FF2B5EF4-FFF2-40B4-BE49-F238E27FC236}">
                  <a16:creationId xmlns:a16="http://schemas.microsoft.com/office/drawing/2014/main" id="{92073BCC-CBC7-0933-DB32-41887C29FB84}"/>
                </a:ext>
              </a:extLst>
            </p:cNvPr>
            <p:cNvSpPr/>
            <p:nvPr/>
          </p:nvSpPr>
          <p:spPr>
            <a:xfrm rot="10800000" flipH="1">
              <a:off x="4659134" y="2206111"/>
              <a:ext cx="4096887" cy="2903868"/>
            </a:xfrm>
            <a:prstGeom prst="round1Rect">
              <a:avLst/>
            </a:prstGeom>
            <a:solidFill>
              <a:schemeClr val="bg1"/>
            </a:solidFill>
            <a:ln>
              <a:solidFill>
                <a:srgbClr val="00A8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0B0004020202020204"/>
                <a:ea typeface="+mn-ea"/>
                <a:cs typeface="+mn-cs"/>
              </a:endParaRPr>
            </a:p>
          </p:txBody>
        </p:sp>
        <p:sp>
          <p:nvSpPr>
            <p:cNvPr id="30" name="TextBox 29">
              <a:extLst>
                <a:ext uri="{FF2B5EF4-FFF2-40B4-BE49-F238E27FC236}">
                  <a16:creationId xmlns:a16="http://schemas.microsoft.com/office/drawing/2014/main" id="{0FFCDA73-5E01-724E-1F5F-108CF2E1EE03}"/>
                </a:ext>
              </a:extLst>
            </p:cNvPr>
            <p:cNvSpPr txBox="1"/>
            <p:nvPr/>
          </p:nvSpPr>
          <p:spPr>
            <a:xfrm>
              <a:off x="4861554" y="3040302"/>
              <a:ext cx="3696948" cy="14942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GB" sz="1200" b="0" i="0" u="none" strike="noStrike" kern="1200" cap="none" spc="0" normalizeH="0" baseline="0" noProof="0">
                  <a:ln>
                    <a:noFill/>
                  </a:ln>
                  <a:solidFill>
                    <a:srgbClr val="133554"/>
                  </a:solidFill>
                  <a:effectLst/>
                  <a:uLnTx/>
                  <a:uFillTx/>
                  <a:latin typeface="Poppins"/>
                  <a:ea typeface="+mn-ea"/>
                  <a:cs typeface="Poppins"/>
                </a:rPr>
                <a:t>Understanding how she can amplify the voices of young people to positively influence her colleagues?</a:t>
              </a:r>
            </a:p>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GB" sz="1200" b="0" i="0" u="none" strike="noStrike" kern="1200" cap="none" spc="0" normalizeH="0" baseline="0" noProof="0">
                  <a:ln>
                    <a:noFill/>
                  </a:ln>
                  <a:solidFill>
                    <a:srgbClr val="133554"/>
                  </a:solidFill>
                  <a:effectLst/>
                  <a:uLnTx/>
                  <a:uFillTx/>
                  <a:latin typeface="Poppins"/>
                  <a:ea typeface="+mn-ea"/>
                  <a:cs typeface="Poppins"/>
                </a:rPr>
                <a:t>Ideas that are easy for her to try to show the value to her colleagues</a:t>
              </a:r>
              <a:endParaRPr kumimoji="0" lang="en-GB" sz="1800" b="0" i="0" u="none" strike="noStrike" kern="1200" cap="none" spc="0" normalizeH="0" baseline="0" noProof="0">
                <a:ln>
                  <a:noFill/>
                </a:ln>
                <a:solidFill>
                  <a:prstClr val="black"/>
                </a:solidFill>
                <a:effectLst/>
                <a:uLnTx/>
                <a:uFillTx/>
                <a:latin typeface="Aptos" panose="020B0004020202020204"/>
                <a:ea typeface="+mn-ea"/>
                <a:cs typeface="Poppins"/>
              </a:endParaRPr>
            </a:p>
          </p:txBody>
        </p:sp>
        <p:sp>
          <p:nvSpPr>
            <p:cNvPr id="31" name="TextBox 30">
              <a:extLst>
                <a:ext uri="{FF2B5EF4-FFF2-40B4-BE49-F238E27FC236}">
                  <a16:creationId xmlns:a16="http://schemas.microsoft.com/office/drawing/2014/main" id="{205994E3-0A15-9DAA-6191-8DC78891127B}"/>
                </a:ext>
              </a:extLst>
            </p:cNvPr>
            <p:cNvSpPr txBox="1"/>
            <p:nvPr/>
          </p:nvSpPr>
          <p:spPr>
            <a:xfrm>
              <a:off x="5129245" y="2352743"/>
              <a:ext cx="3287765" cy="5110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102C47"/>
                  </a:solidFill>
                  <a:effectLst/>
                  <a:uLnTx/>
                  <a:uFillTx/>
                  <a:latin typeface="Poppins"/>
                  <a:ea typeface="+mn-lt"/>
                  <a:cs typeface="+mn-lt"/>
                </a:rPr>
                <a:t>What could help Lucy?</a:t>
              </a:r>
              <a:endParaRPr kumimoji="0" lang="en-US" sz="1800" b="0" i="0" u="none" strike="noStrike" kern="1200" cap="none" spc="0" normalizeH="0" baseline="0" noProof="0">
                <a:ln>
                  <a:noFill/>
                </a:ln>
                <a:solidFill>
                  <a:srgbClr val="102C47"/>
                </a:solidFill>
                <a:effectLst/>
                <a:uLnTx/>
                <a:uFillTx/>
                <a:latin typeface="Aptos" panose="020B0004020202020204"/>
                <a:ea typeface="+mn-ea"/>
                <a:cs typeface="+mn-cs"/>
              </a:endParaRPr>
            </a:p>
          </p:txBody>
        </p:sp>
      </p:grpSp>
      <p:pic>
        <p:nvPicPr>
          <p:cNvPr id="32" name="Graphic 31" descr="Help with solid fill">
            <a:extLst>
              <a:ext uri="{FF2B5EF4-FFF2-40B4-BE49-F238E27FC236}">
                <a16:creationId xmlns:a16="http://schemas.microsoft.com/office/drawing/2014/main" id="{1BEE9E5F-E47D-31EE-0B36-E48D827D568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27826" y="4540925"/>
            <a:ext cx="356925" cy="357061"/>
          </a:xfrm>
          <a:prstGeom prst="rect">
            <a:avLst/>
          </a:prstGeom>
        </p:spPr>
      </p:pic>
      <p:sp>
        <p:nvSpPr>
          <p:cNvPr id="9" name="TextBox 8">
            <a:extLst>
              <a:ext uri="{FF2B5EF4-FFF2-40B4-BE49-F238E27FC236}">
                <a16:creationId xmlns:a16="http://schemas.microsoft.com/office/drawing/2014/main" id="{8C697EEE-0439-8DB8-446B-855E671891ED}"/>
              </a:ext>
            </a:extLst>
          </p:cNvPr>
          <p:cNvSpPr txBox="1"/>
          <p:nvPr/>
        </p:nvSpPr>
        <p:spPr>
          <a:xfrm>
            <a:off x="2151799" y="233239"/>
            <a:ext cx="488127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Poppins"/>
                <a:ea typeface="+mn-ea"/>
                <a:cs typeface="+mn-cs"/>
              </a:rPr>
              <a:t>Think about people like:</a:t>
            </a:r>
            <a:endParaRPr kumimoji="0" lang="en-US" sz="14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5" name="Oval 14">
            <a:extLst>
              <a:ext uri="{FF2B5EF4-FFF2-40B4-BE49-F238E27FC236}">
                <a16:creationId xmlns:a16="http://schemas.microsoft.com/office/drawing/2014/main" id="{9101A59A-7DA4-220B-37EC-D2634793D5A1}"/>
              </a:ext>
            </a:extLst>
          </p:cNvPr>
          <p:cNvSpPr/>
          <p:nvPr/>
        </p:nvSpPr>
        <p:spPr>
          <a:xfrm>
            <a:off x="339608" y="407554"/>
            <a:ext cx="1494273" cy="148960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pic>
        <p:nvPicPr>
          <p:cNvPr id="11" name="Graphic 10" descr="Shooting star with solid fill">
            <a:extLst>
              <a:ext uri="{FF2B5EF4-FFF2-40B4-BE49-F238E27FC236}">
                <a16:creationId xmlns:a16="http://schemas.microsoft.com/office/drawing/2014/main" id="{5A4CB234-1D41-D27D-1A0C-485D5EAA7AE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54812" y="2856253"/>
            <a:ext cx="369261" cy="329872"/>
          </a:xfrm>
          <a:prstGeom prst="rect">
            <a:avLst/>
          </a:prstGeom>
        </p:spPr>
      </p:pic>
      <p:pic>
        <p:nvPicPr>
          <p:cNvPr id="6" name="Picture 5" descr="A cartoon of a person&#10;&#10;Description automatically generated">
            <a:extLst>
              <a:ext uri="{FF2B5EF4-FFF2-40B4-BE49-F238E27FC236}">
                <a16:creationId xmlns:a16="http://schemas.microsoft.com/office/drawing/2014/main" id="{4C27900D-3023-DF5D-EB2E-7FAD44B0B27C}"/>
              </a:ext>
            </a:extLst>
          </p:cNvPr>
          <p:cNvPicPr>
            <a:picLocks noChangeAspect="1"/>
          </p:cNvPicPr>
          <p:nvPr/>
        </p:nvPicPr>
        <p:blipFill>
          <a:blip r:embed="rId10">
            <a:extLst>
              <a:ext uri="{BEBA8EAE-BF5A-486C-A8C5-ECC9F3942E4B}">
                <a14:imgProps xmlns:a14="http://schemas.microsoft.com/office/drawing/2010/main">
                  <a14:imgLayer r:embed="rId11">
                    <a14:imgEffect>
                      <a14:brightnessContrast bright="-25000"/>
                    </a14:imgEffect>
                  </a14:imgLayer>
                </a14:imgProps>
              </a:ext>
            </a:extLst>
          </a:blip>
          <a:srcRect l="11708" t="-5226" r="16660"/>
          <a:stretch/>
        </p:blipFill>
        <p:spPr>
          <a:xfrm>
            <a:off x="581943" y="385305"/>
            <a:ext cx="1010657" cy="1405195"/>
          </a:xfrm>
          <a:prstGeom prst="rect">
            <a:avLst/>
          </a:prstGeom>
        </p:spPr>
      </p:pic>
    </p:spTree>
    <p:extLst>
      <p:ext uri="{BB962C8B-B14F-4D97-AF65-F5344CB8AC3E}">
        <p14:creationId xmlns:p14="http://schemas.microsoft.com/office/powerpoint/2010/main" val="3564347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7C7D5E-92DC-3C1A-8E18-72A2F5097471}"/>
              </a:ext>
            </a:extLst>
          </p:cNvPr>
          <p:cNvSpPr txBox="1"/>
          <p:nvPr/>
        </p:nvSpPr>
        <p:spPr>
          <a:xfrm>
            <a:off x="357094" y="1006204"/>
            <a:ext cx="9191811" cy="48474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E2841"/>
              </a:solidFill>
              <a:effectLst/>
              <a:uLnTx/>
              <a:uFillTx/>
              <a:latin typeface="Poppins SemiBold"/>
              <a:ea typeface="+mn-ea"/>
              <a:cs typeface="Poppins SemiBold"/>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E2841"/>
                </a:solidFill>
                <a:effectLst/>
                <a:uLnTx/>
                <a:uFillTx/>
                <a:latin typeface="Poppins SemiBold"/>
                <a:ea typeface="+mn-ea"/>
                <a:cs typeface="Poppins SemiBold"/>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02C47"/>
                </a:solidFill>
                <a:effectLst/>
                <a:uLnTx/>
                <a:uFillTx/>
                <a:latin typeface="Poppins"/>
                <a:ea typeface="+mn-ea"/>
                <a:cs typeface="Poppins SemiBold"/>
              </a:rPr>
              <a:t>How might we</a:t>
            </a:r>
            <a:r>
              <a:rPr kumimoji="0" lang="en-US" sz="4000" b="1" i="0" u="none" strike="noStrike" kern="1200" cap="none" spc="0" normalizeH="0" baseline="0" noProof="0" dirty="0">
                <a:ln>
                  <a:noFill/>
                </a:ln>
                <a:solidFill>
                  <a:srgbClr val="0072D6"/>
                </a:solidFill>
                <a:effectLst/>
                <a:uLnTx/>
                <a:uFillTx/>
                <a:latin typeface="Poppins"/>
                <a:ea typeface="+mn-ea"/>
                <a:cs typeface="Poppins SemiBold"/>
              </a:rPr>
              <a:t> </a:t>
            </a:r>
            <a:r>
              <a:rPr kumimoji="0" lang="en-US" sz="4000" b="0" i="0" u="none" strike="noStrike" kern="1200" cap="none" spc="0" normalizeH="0" baseline="0" noProof="0" dirty="0">
                <a:ln>
                  <a:noFill/>
                </a:ln>
                <a:solidFill>
                  <a:srgbClr val="102C47"/>
                </a:solidFill>
                <a:effectLst/>
                <a:uLnTx/>
                <a:uFillTx/>
                <a:latin typeface="Poppins"/>
                <a:ea typeface="+mn-ea"/>
                <a:cs typeface="Poppins SemiBold"/>
              </a:rPr>
              <a:t>support organisations to </a:t>
            </a:r>
            <a:r>
              <a:rPr kumimoji="0" lang="en-US" sz="4000" b="1" i="0" u="none" strike="noStrike" kern="1200" cap="none" spc="0" normalizeH="0" baseline="0" noProof="0" dirty="0">
                <a:ln>
                  <a:noFill/>
                </a:ln>
                <a:solidFill>
                  <a:srgbClr val="102C47"/>
                </a:solidFill>
                <a:effectLst/>
                <a:uLnTx/>
                <a:uFillTx/>
                <a:latin typeface="Poppins"/>
                <a:ea typeface="+mn-ea"/>
                <a:cs typeface="Poppins SemiBold"/>
              </a:rPr>
              <a:t>learn and test new ideas</a:t>
            </a:r>
            <a:r>
              <a:rPr kumimoji="0" lang="en-US" sz="4000" b="0" i="0" u="none" strike="noStrike" kern="1200" cap="none" spc="0" normalizeH="0" baseline="0" noProof="0" dirty="0">
                <a:ln>
                  <a:noFill/>
                </a:ln>
                <a:solidFill>
                  <a:srgbClr val="102C47"/>
                </a:solidFill>
                <a:effectLst/>
                <a:uLnTx/>
                <a:uFillTx/>
                <a:latin typeface="Poppins"/>
                <a:ea typeface="+mn-ea"/>
                <a:cs typeface="Poppins SemiBold"/>
              </a:rPr>
              <a:t> to embed youth voice?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102C47"/>
              </a:solidFill>
              <a:effectLst/>
              <a:uLnTx/>
              <a:uFillTx/>
              <a:latin typeface="Poppins"/>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E2841"/>
                </a:solidFill>
                <a:effectLst/>
                <a:uLnTx/>
                <a:uFillTx/>
                <a:latin typeface="Poppins"/>
                <a:ea typeface="+mn-lt"/>
                <a:cs typeface="+mn-lt"/>
              </a:rPr>
              <a:t>Organisations can have low confidence and limited capacity to try new things. We know they want to learn the skills to do this, particularly to come up with ideas that help young people who are most impacted by inequalities.  </a:t>
            </a:r>
            <a:endParaRPr kumimoji="0" lang="en-US" sz="1800" b="0" i="0" u="none" strike="noStrike" kern="1200" cap="none" spc="0" normalizeH="0" baseline="0" noProof="0" dirty="0">
              <a:ln>
                <a:noFill/>
              </a:ln>
              <a:solidFill>
                <a:srgbClr val="0E2841"/>
              </a:solidFill>
              <a:effectLst/>
              <a:uLnTx/>
              <a:uFillTx/>
              <a:latin typeface="Aptos" panose="020B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E2841"/>
              </a:solidFill>
              <a:effectLst/>
              <a:uLnTx/>
              <a:uFillTx/>
              <a:latin typeface="Poppins"/>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E2841"/>
                </a:solidFill>
                <a:effectLst/>
                <a:uLnTx/>
                <a:uFillTx/>
                <a:latin typeface="Poppins"/>
                <a:ea typeface="+mn-lt"/>
                <a:cs typeface="+mn-lt"/>
              </a:rPr>
              <a:t>What </a:t>
            </a:r>
            <a:r>
              <a:rPr kumimoji="0" lang="en-US" sz="1800" b="1" i="0" u="none" strike="noStrike" kern="1200" cap="none" spc="0" normalizeH="0" baseline="0" noProof="0" dirty="0">
                <a:ln>
                  <a:noFill/>
                </a:ln>
                <a:solidFill>
                  <a:srgbClr val="0E2841"/>
                </a:solidFill>
                <a:effectLst/>
                <a:uLnTx/>
                <a:uFillTx/>
                <a:latin typeface="Poppins"/>
                <a:ea typeface="+mn-lt"/>
                <a:cs typeface="+mn-lt"/>
              </a:rPr>
              <a:t>support and guidance</a:t>
            </a:r>
            <a:r>
              <a:rPr kumimoji="0" lang="en-US" sz="1800" b="0" i="0" u="none" strike="noStrike" kern="1200" cap="none" spc="0" normalizeH="0" baseline="0" noProof="0" dirty="0">
                <a:ln>
                  <a:noFill/>
                </a:ln>
                <a:solidFill>
                  <a:srgbClr val="0E2841"/>
                </a:solidFill>
                <a:effectLst/>
                <a:uLnTx/>
                <a:uFillTx/>
                <a:latin typeface="Poppins"/>
                <a:ea typeface="+mn-lt"/>
                <a:cs typeface="+mn-lt"/>
              </a:rPr>
              <a:t> would organisations need to be confident doing this? How could young people be involved in a </a:t>
            </a:r>
            <a:r>
              <a:rPr kumimoji="0" lang="en-US" sz="1800" b="1" i="0" u="none" strike="noStrike" kern="1200" cap="none" spc="0" normalizeH="0" baseline="0" noProof="0" dirty="0">
                <a:ln>
                  <a:noFill/>
                </a:ln>
                <a:solidFill>
                  <a:srgbClr val="0E2841"/>
                </a:solidFill>
                <a:effectLst/>
                <a:uLnTx/>
                <a:uFillTx/>
                <a:latin typeface="Poppins"/>
                <a:ea typeface="+mn-lt"/>
                <a:cs typeface="+mn-lt"/>
              </a:rPr>
              <a:t>purposeful, meaningful,</a:t>
            </a:r>
            <a:r>
              <a:rPr kumimoji="0" lang="en-US" sz="1800" b="0" i="0" u="none" strike="noStrike" kern="1200" cap="none" spc="0" normalizeH="0" baseline="0" noProof="0" dirty="0">
                <a:ln>
                  <a:noFill/>
                </a:ln>
                <a:solidFill>
                  <a:srgbClr val="0E2841"/>
                </a:solidFill>
                <a:effectLst/>
                <a:uLnTx/>
                <a:uFillTx/>
                <a:latin typeface="Poppins"/>
                <a:ea typeface="+mn-lt"/>
                <a:cs typeface="+mn-lt"/>
              </a:rPr>
              <a:t> and </a:t>
            </a:r>
            <a:r>
              <a:rPr kumimoji="0" lang="en-US" sz="1800" b="1" i="0" u="none" strike="noStrike" kern="1200" cap="none" spc="0" normalizeH="0" baseline="0" noProof="0" dirty="0">
                <a:ln>
                  <a:noFill/>
                </a:ln>
                <a:solidFill>
                  <a:srgbClr val="0E2841"/>
                </a:solidFill>
                <a:effectLst/>
                <a:uLnTx/>
                <a:uFillTx/>
                <a:latin typeface="Poppins"/>
                <a:ea typeface="+mn-lt"/>
                <a:cs typeface="+mn-lt"/>
              </a:rPr>
              <a:t>rewarding </a:t>
            </a:r>
            <a:r>
              <a:rPr kumimoji="0" lang="en-US" sz="1800" b="0" i="0" u="none" strike="noStrike" kern="1200" cap="none" spc="0" normalizeH="0" baseline="0" noProof="0" dirty="0">
                <a:ln>
                  <a:noFill/>
                </a:ln>
                <a:solidFill>
                  <a:srgbClr val="0E2841"/>
                </a:solidFill>
                <a:effectLst/>
                <a:uLnTx/>
                <a:uFillTx/>
                <a:latin typeface="Poppins"/>
                <a:ea typeface="+mn-lt"/>
                <a:cs typeface="+mn-lt"/>
              </a:rPr>
              <a:t>way? How can we create a </a:t>
            </a:r>
            <a:r>
              <a:rPr kumimoji="0" lang="en-US" sz="1800" b="1" i="0" u="none" strike="noStrike" kern="1200" cap="none" spc="0" normalizeH="0" baseline="0" noProof="0" dirty="0">
                <a:ln>
                  <a:noFill/>
                </a:ln>
                <a:solidFill>
                  <a:srgbClr val="0E2841"/>
                </a:solidFill>
                <a:effectLst/>
                <a:uLnTx/>
                <a:uFillTx/>
                <a:latin typeface="Poppins"/>
                <a:ea typeface="+mn-lt"/>
                <a:cs typeface="+mn-lt"/>
              </a:rPr>
              <a:t>supportive environment </a:t>
            </a:r>
            <a:r>
              <a:rPr kumimoji="0" lang="en-US" sz="1800" b="0" i="0" u="none" strike="noStrike" kern="1200" cap="none" spc="0" normalizeH="0" baseline="0" noProof="0" dirty="0">
                <a:ln>
                  <a:noFill/>
                </a:ln>
                <a:solidFill>
                  <a:srgbClr val="0E2841"/>
                </a:solidFill>
                <a:effectLst/>
                <a:uLnTx/>
                <a:uFillTx/>
                <a:latin typeface="Poppins"/>
                <a:ea typeface="+mn-lt"/>
                <a:cs typeface="+mn-lt"/>
              </a:rPr>
              <a:t>where young people and organisations can </a:t>
            </a:r>
            <a:r>
              <a:rPr kumimoji="0" lang="en-US" sz="1800" b="1" i="0" u="none" strike="noStrike" kern="1200" cap="none" spc="0" normalizeH="0" baseline="0" noProof="0" dirty="0">
                <a:ln>
                  <a:noFill/>
                </a:ln>
                <a:solidFill>
                  <a:srgbClr val="0E2841"/>
                </a:solidFill>
                <a:effectLst/>
                <a:uLnTx/>
                <a:uFillTx/>
                <a:latin typeface="Poppins"/>
                <a:ea typeface="+mn-lt"/>
                <a:cs typeface="+mn-lt"/>
              </a:rPr>
              <a:t>co-design</a:t>
            </a:r>
            <a:r>
              <a:rPr kumimoji="0" lang="en-US" sz="1800" b="0" i="0" u="none" strike="noStrike" kern="1200" cap="none" spc="0" normalizeH="0" baseline="0" noProof="0" dirty="0">
                <a:ln>
                  <a:noFill/>
                </a:ln>
                <a:solidFill>
                  <a:srgbClr val="0E2841"/>
                </a:solidFill>
                <a:effectLst/>
                <a:uLnTx/>
                <a:uFillTx/>
                <a:latin typeface="Poppins"/>
                <a:ea typeface="+mn-lt"/>
                <a:cs typeface="+mn-lt"/>
              </a:rPr>
              <a:t> solutions? And learn together? </a:t>
            </a:r>
            <a:endParaRPr kumimoji="0" lang="en-US" sz="1800" b="0" i="0" u="none" strike="noStrike" kern="1200" cap="none" spc="0" normalizeH="0" baseline="0" noProof="0" dirty="0">
              <a:ln>
                <a:noFill/>
              </a:ln>
              <a:solidFill>
                <a:srgbClr val="0E2841"/>
              </a:solidFill>
              <a:effectLst/>
              <a:uLnTx/>
              <a:uFillTx/>
              <a:latin typeface="Aptos" panose="020B0004020202020204"/>
              <a:ea typeface="+mn-ea"/>
              <a:cs typeface="+mn-cs"/>
            </a:endParaRPr>
          </a:p>
        </p:txBody>
      </p:sp>
      <p:sp>
        <p:nvSpPr>
          <p:cNvPr id="4" name="Rectangle: Single Corner Rounded 3">
            <a:extLst>
              <a:ext uri="{FF2B5EF4-FFF2-40B4-BE49-F238E27FC236}">
                <a16:creationId xmlns:a16="http://schemas.microsoft.com/office/drawing/2014/main" id="{F22EF0F8-2D49-8538-100E-6CFADE1DCD5B}"/>
              </a:ext>
            </a:extLst>
          </p:cNvPr>
          <p:cNvSpPr/>
          <p:nvPr/>
        </p:nvSpPr>
        <p:spPr>
          <a:xfrm flipV="1">
            <a:off x="0" y="-1"/>
            <a:ext cx="3478967" cy="799475"/>
          </a:xfrm>
          <a:prstGeom prst="round1Rect">
            <a:avLst/>
          </a:prstGeom>
          <a:solidFill>
            <a:srgbClr val="0072D6"/>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2D6"/>
              </a:solidFill>
              <a:effectLst/>
              <a:uLnTx/>
              <a:uFillTx/>
              <a:latin typeface="Aptos" panose="020B0004020202020204"/>
              <a:ea typeface="+mn-ea"/>
              <a:cs typeface="+mn-cs"/>
            </a:endParaRPr>
          </a:p>
        </p:txBody>
      </p:sp>
      <p:sp>
        <p:nvSpPr>
          <p:cNvPr id="6" name="TextBox 5">
            <a:extLst>
              <a:ext uri="{FF2B5EF4-FFF2-40B4-BE49-F238E27FC236}">
                <a16:creationId xmlns:a16="http://schemas.microsoft.com/office/drawing/2014/main" id="{DDF0E52F-D65A-3495-907C-0E2CE70493CD}"/>
              </a:ext>
            </a:extLst>
          </p:cNvPr>
          <p:cNvSpPr txBox="1"/>
          <p:nvPr/>
        </p:nvSpPr>
        <p:spPr>
          <a:xfrm>
            <a:off x="227351" y="202367"/>
            <a:ext cx="269025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Poppins SemiBold"/>
                <a:ea typeface="+mn-ea"/>
                <a:cs typeface="+mn-cs"/>
              </a:rPr>
              <a:t>Your question...</a:t>
            </a:r>
            <a:endParaRPr kumimoji="0" lang="en-US" sz="1800" b="0" i="0" u="none" strike="noStrike" kern="1200" cap="none" spc="0" normalizeH="0" baseline="0" noProof="0" dirty="0">
              <a:ln>
                <a:noFill/>
              </a:ln>
              <a:solidFill>
                <a:prstClr val="white"/>
              </a:solidFill>
              <a:effectLst/>
              <a:uLnTx/>
              <a:uFillTx/>
              <a:latin typeface="Aptos" panose="020B0004020202020204"/>
              <a:ea typeface="+mn-ea"/>
              <a:cs typeface="+mn-cs"/>
            </a:endParaRPr>
          </a:p>
        </p:txBody>
      </p:sp>
    </p:spTree>
    <p:extLst>
      <p:ext uri="{BB962C8B-B14F-4D97-AF65-F5344CB8AC3E}">
        <p14:creationId xmlns:p14="http://schemas.microsoft.com/office/powerpoint/2010/main" val="3475945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72D6"/>
        </a:solidFill>
        <a:effectLst/>
      </p:bgPr>
    </p:bg>
    <p:spTree>
      <p:nvGrpSpPr>
        <p:cNvPr id="1" name="Shape 74"/>
        <p:cNvGrpSpPr/>
        <p:nvPr/>
      </p:nvGrpSpPr>
      <p:grpSpPr>
        <a:xfrm>
          <a:off x="0" y="0"/>
          <a:ext cx="0" cy="0"/>
          <a:chOff x="0" y="0"/>
          <a:chExt cx="0" cy="0"/>
        </a:xfrm>
      </p:grpSpPr>
      <p:sp>
        <p:nvSpPr>
          <p:cNvPr id="83" name="Google Shape;83;p3"/>
          <p:cNvSpPr txBox="1"/>
          <p:nvPr/>
        </p:nvSpPr>
        <p:spPr>
          <a:xfrm>
            <a:off x="1819942" y="2401192"/>
            <a:ext cx="6266115" cy="2055016"/>
          </a:xfrm>
          <a:prstGeom prst="rect">
            <a:avLst/>
          </a:prstGeom>
          <a:noFill/>
          <a:ln>
            <a:noFill/>
          </a:ln>
        </p:spPr>
        <p:txBody>
          <a:bodyPr spcFirstLastPara="1" wrap="square" lIns="74283" tIns="37131" rIns="74283" bIns="37131" anchor="t" anchorCtr="0">
            <a:spAutoFit/>
          </a:bodyPr>
          <a:lstStyle/>
          <a:p>
            <a:pPr algn="ctr">
              <a:spcAft>
                <a:spcPts val="1000"/>
              </a:spcAft>
            </a:pPr>
            <a:r>
              <a:rPr lang="en-GB" sz="2800" b="1">
                <a:solidFill>
                  <a:schemeClr val="lt1"/>
                </a:solidFill>
                <a:latin typeface="Poppins"/>
                <a:ea typeface="Poppins"/>
                <a:cs typeface="Poppins"/>
                <a:sym typeface="Poppins"/>
              </a:rPr>
              <a:t>Youth voice is the right of young people to be heard. </a:t>
            </a:r>
            <a:endParaRPr lang="en-US">
              <a:solidFill>
                <a:schemeClr val="lt1"/>
              </a:solidFill>
              <a:latin typeface="Aptos" panose="020B0004020202020204"/>
              <a:ea typeface="Poppins"/>
              <a:cs typeface="Poppins"/>
            </a:endParaRPr>
          </a:p>
          <a:p>
            <a:pPr algn="ctr">
              <a:spcAft>
                <a:spcPts val="1000"/>
              </a:spcAft>
            </a:pPr>
            <a:r>
              <a:rPr lang="en-GB" sz="2800">
                <a:solidFill>
                  <a:schemeClr val="lt1"/>
                </a:solidFill>
                <a:latin typeface="Poppins"/>
                <a:ea typeface="Poppins"/>
                <a:cs typeface="Poppins"/>
                <a:sym typeface="Poppins"/>
              </a:rPr>
              <a:t>It’s your ideas and opinions being listened to and acted upon.</a:t>
            </a:r>
            <a:endParaRPr lang="en-US">
              <a:solidFill>
                <a:schemeClr val="lt1"/>
              </a:solidFill>
            </a:endParaRPr>
          </a:p>
        </p:txBody>
      </p:sp>
    </p:spTree>
    <p:extLst>
      <p:ext uri="{BB962C8B-B14F-4D97-AF65-F5344CB8AC3E}">
        <p14:creationId xmlns:p14="http://schemas.microsoft.com/office/powerpoint/2010/main" val="26980261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Diagonal Corners Rounded 13">
            <a:extLst>
              <a:ext uri="{FF2B5EF4-FFF2-40B4-BE49-F238E27FC236}">
                <a16:creationId xmlns:a16="http://schemas.microsoft.com/office/drawing/2014/main" id="{5C2FC1D3-BA2E-D197-0C6A-C64A21FE38A6}"/>
              </a:ext>
            </a:extLst>
          </p:cNvPr>
          <p:cNvSpPr/>
          <p:nvPr/>
        </p:nvSpPr>
        <p:spPr>
          <a:xfrm flipH="1">
            <a:off x="367914" y="1456863"/>
            <a:ext cx="9001710" cy="3885857"/>
          </a:xfrm>
          <a:prstGeom prst="round2DiagRect">
            <a:avLst/>
          </a:prstGeom>
          <a:solidFill>
            <a:schemeClr val="bg1"/>
          </a:solidFill>
          <a:ln>
            <a:solidFill>
              <a:srgbClr val="0072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0B0004020202020204"/>
              <a:ea typeface="+mn-ea"/>
              <a:cs typeface="+mn-cs"/>
            </a:endParaRPr>
          </a:p>
        </p:txBody>
      </p:sp>
      <p:sp>
        <p:nvSpPr>
          <p:cNvPr id="33" name="TextBox 32">
            <a:extLst>
              <a:ext uri="{FF2B5EF4-FFF2-40B4-BE49-F238E27FC236}">
                <a16:creationId xmlns:a16="http://schemas.microsoft.com/office/drawing/2014/main" id="{42EA4F69-3ADC-2C87-0235-76DFFF86DB03}"/>
              </a:ext>
            </a:extLst>
          </p:cNvPr>
          <p:cNvSpPr txBox="1"/>
          <p:nvPr/>
        </p:nvSpPr>
        <p:spPr>
          <a:xfrm>
            <a:off x="663463" y="1643929"/>
            <a:ext cx="8418879" cy="35086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133554"/>
                </a:solidFill>
                <a:effectLst/>
                <a:uLnTx/>
                <a:uFillTx/>
                <a:latin typeface="Poppins"/>
                <a:ea typeface="+mn-ea"/>
                <a:cs typeface="Poppins"/>
              </a:rPr>
              <a:t>Sport England brings in</a:t>
            </a:r>
            <a:r>
              <a:rPr kumimoji="0" lang="en-GB" sz="1400" b="1" i="0" u="none" strike="noStrike" kern="1200" cap="none" spc="0" normalizeH="0" baseline="0" noProof="0" dirty="0">
                <a:ln>
                  <a:noFill/>
                </a:ln>
                <a:solidFill>
                  <a:srgbClr val="133554"/>
                </a:solidFill>
                <a:effectLst/>
                <a:uLnTx/>
                <a:uFillTx/>
                <a:latin typeface="Poppins"/>
                <a:ea typeface="+mn-ea"/>
                <a:cs typeface="Poppins"/>
              </a:rPr>
              <a:t> experts to help organisations</a:t>
            </a:r>
            <a:r>
              <a:rPr kumimoji="0" lang="en-GB" sz="1400" b="0" i="0" u="none" strike="noStrike" kern="1200" cap="none" spc="0" normalizeH="0" baseline="0" noProof="0" dirty="0">
                <a:ln>
                  <a:noFill/>
                </a:ln>
                <a:solidFill>
                  <a:srgbClr val="133554"/>
                </a:solidFill>
                <a:effectLst/>
                <a:uLnTx/>
                <a:uFillTx/>
                <a:latin typeface="Poppins"/>
                <a:ea typeface="+mn-ea"/>
                <a:cs typeface="Poppins"/>
              </a:rPr>
              <a:t> to learn about youth voice – why, how and what.</a:t>
            </a:r>
          </a:p>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133554"/>
                </a:solidFill>
                <a:effectLst/>
                <a:uLnTx/>
                <a:uFillTx/>
                <a:latin typeface="Poppins"/>
                <a:ea typeface="+mn-ea"/>
                <a:cs typeface="Poppins"/>
              </a:rPr>
              <a:t>Organisations are put into</a:t>
            </a:r>
            <a:r>
              <a:rPr kumimoji="0" lang="en-GB" sz="1400" b="1" i="0" u="none" strike="noStrike" kern="1200" cap="none" spc="0" normalizeH="0" baseline="0" noProof="0" dirty="0">
                <a:ln>
                  <a:noFill/>
                </a:ln>
                <a:solidFill>
                  <a:srgbClr val="133554"/>
                </a:solidFill>
                <a:effectLst/>
                <a:uLnTx/>
                <a:uFillTx/>
                <a:latin typeface="Poppins"/>
                <a:ea typeface="+mn-ea"/>
                <a:cs typeface="Poppins"/>
              </a:rPr>
              <a:t> learning groups</a:t>
            </a:r>
            <a:r>
              <a:rPr kumimoji="0" lang="en-GB" sz="1400" b="0" i="0" u="none" strike="noStrike" kern="1200" cap="none" spc="0" normalizeH="0" baseline="0" noProof="0" dirty="0">
                <a:ln>
                  <a:noFill/>
                </a:ln>
                <a:solidFill>
                  <a:srgbClr val="133554"/>
                </a:solidFill>
                <a:effectLst/>
                <a:uLnTx/>
                <a:uFillTx/>
                <a:latin typeface="Poppins"/>
                <a:ea typeface="+mn-ea"/>
                <a:cs typeface="Poppins"/>
              </a:rPr>
              <a:t> with shared problems to solve together.</a:t>
            </a:r>
          </a:p>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rgbClr val="133554"/>
                </a:solidFill>
                <a:effectLst/>
                <a:uLnTx/>
                <a:uFillTx/>
                <a:latin typeface="Poppins"/>
                <a:ea typeface="+mn-ea"/>
                <a:cs typeface="Poppins"/>
              </a:rPr>
              <a:t>Young people co-design and deliver support to partners </a:t>
            </a:r>
            <a:r>
              <a:rPr kumimoji="0" lang="en-GB" sz="1400" b="0" i="0" u="none" strike="noStrike" kern="1200" cap="none" spc="0" normalizeH="0" baseline="0" noProof="0" dirty="0">
                <a:ln>
                  <a:noFill/>
                </a:ln>
                <a:solidFill>
                  <a:srgbClr val="133554"/>
                </a:solidFill>
                <a:effectLst/>
                <a:uLnTx/>
                <a:uFillTx/>
                <a:latin typeface="Poppins"/>
                <a:ea typeface="+mn-ea"/>
                <a:cs typeface="Poppins"/>
              </a:rPr>
              <a:t>on how to engage young people, supported by expert partners. </a:t>
            </a:r>
          </a:p>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133554"/>
                </a:solidFill>
                <a:effectLst/>
                <a:uLnTx/>
                <a:uFillTx/>
                <a:latin typeface="Poppins"/>
                <a:ea typeface="+mn-ea"/>
                <a:cs typeface="Poppins"/>
              </a:rPr>
              <a:t>Partners are embedded in existing Youth networks locally and </a:t>
            </a:r>
            <a:r>
              <a:rPr kumimoji="0" lang="en-GB" sz="1400" b="1" i="0" u="none" strike="noStrike" kern="1200" cap="none" spc="0" normalizeH="0" baseline="0" noProof="0" dirty="0">
                <a:ln>
                  <a:noFill/>
                </a:ln>
                <a:solidFill>
                  <a:srgbClr val="133554"/>
                </a:solidFill>
                <a:effectLst/>
                <a:uLnTx/>
                <a:uFillTx/>
                <a:latin typeface="Poppins"/>
                <a:ea typeface="+mn-ea"/>
                <a:cs typeface="Poppins"/>
              </a:rPr>
              <a:t>mentored </a:t>
            </a:r>
            <a:r>
              <a:rPr kumimoji="0" lang="en-GB" sz="1400" b="0" i="0" u="none" strike="noStrike" kern="1200" cap="none" spc="0" normalizeH="0" baseline="0" noProof="0" dirty="0">
                <a:ln>
                  <a:noFill/>
                </a:ln>
                <a:solidFill>
                  <a:srgbClr val="133554"/>
                </a:solidFill>
                <a:effectLst/>
                <a:uLnTx/>
                <a:uFillTx/>
                <a:latin typeface="Poppins"/>
                <a:ea typeface="+mn-ea"/>
                <a:cs typeface="Poppins"/>
              </a:rPr>
              <a:t>by trusted local leaders and young people</a:t>
            </a:r>
          </a:p>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133554"/>
                </a:solidFill>
                <a:effectLst/>
                <a:uLnTx/>
                <a:uFillTx/>
                <a:latin typeface="Poppins"/>
                <a:ea typeface="+mn-ea"/>
                <a:cs typeface="Poppins"/>
              </a:rPr>
              <a:t>Hackathons / </a:t>
            </a:r>
            <a:r>
              <a:rPr kumimoji="0" lang="en-GB" sz="1400" b="1" i="0" u="none" strike="noStrike" kern="1200" cap="none" spc="0" normalizeH="0" baseline="0" noProof="0" dirty="0">
                <a:ln>
                  <a:noFill/>
                </a:ln>
                <a:solidFill>
                  <a:srgbClr val="133554"/>
                </a:solidFill>
                <a:effectLst/>
                <a:uLnTx/>
                <a:uFillTx/>
                <a:latin typeface="Poppins"/>
                <a:ea typeface="+mn-ea"/>
                <a:cs typeface="Poppins"/>
              </a:rPr>
              <a:t>Jams </a:t>
            </a:r>
            <a:r>
              <a:rPr kumimoji="0" lang="en-GB" sz="1400" b="0" i="0" u="none" strike="noStrike" kern="1200" cap="none" spc="0" normalizeH="0" baseline="0" noProof="0" dirty="0">
                <a:ln>
                  <a:noFill/>
                </a:ln>
                <a:solidFill>
                  <a:srgbClr val="133554"/>
                </a:solidFill>
                <a:effectLst/>
                <a:uLnTx/>
                <a:uFillTx/>
                <a:latin typeface="Poppins"/>
                <a:ea typeface="+mn-ea"/>
                <a:cs typeface="Poppins"/>
              </a:rPr>
              <a:t>(like this one!) where young people help organisations to come up with new ideas and solutions</a:t>
            </a:r>
          </a:p>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133554"/>
                </a:solidFill>
                <a:effectLst/>
                <a:uLnTx/>
                <a:uFillTx/>
                <a:latin typeface="Poppins"/>
                <a:ea typeface="+mn-ea"/>
                <a:cs typeface="Poppins"/>
              </a:rPr>
              <a:t>Creating a way for organisations to </a:t>
            </a:r>
            <a:r>
              <a:rPr kumimoji="0" lang="en-GB" sz="1400" b="1" i="0" u="none" strike="noStrike" kern="1200" cap="none" spc="0" normalizeH="0" baseline="0" noProof="0" dirty="0">
                <a:ln>
                  <a:noFill/>
                </a:ln>
                <a:solidFill>
                  <a:srgbClr val="133554"/>
                </a:solidFill>
                <a:effectLst/>
                <a:uLnTx/>
                <a:uFillTx/>
                <a:latin typeface="Poppins"/>
                <a:ea typeface="+mn-ea"/>
                <a:cs typeface="Poppins"/>
              </a:rPr>
              <a:t>consult </a:t>
            </a:r>
            <a:r>
              <a:rPr kumimoji="0" lang="en-GB" sz="1400" b="0" i="0" u="none" strike="noStrike" kern="1200" cap="none" spc="0" normalizeH="0" baseline="0" noProof="0" dirty="0">
                <a:ln>
                  <a:noFill/>
                </a:ln>
                <a:solidFill>
                  <a:srgbClr val="133554"/>
                </a:solidFill>
                <a:effectLst/>
                <a:uLnTx/>
                <a:uFillTx/>
                <a:latin typeface="Poppins"/>
                <a:ea typeface="+mn-ea"/>
                <a:cs typeface="Poppins"/>
              </a:rPr>
              <a:t>with young people at different stages of a project e.g. young people give </a:t>
            </a:r>
            <a:r>
              <a:rPr kumimoji="0" lang="en-GB" sz="1400" b="1" i="0" u="none" strike="noStrike" kern="1200" cap="none" spc="0" normalizeH="0" baseline="0" noProof="0" dirty="0">
                <a:ln>
                  <a:noFill/>
                </a:ln>
                <a:solidFill>
                  <a:srgbClr val="133554"/>
                </a:solidFill>
                <a:effectLst/>
                <a:uLnTx/>
                <a:uFillTx/>
                <a:latin typeface="Poppins"/>
                <a:ea typeface="+mn-ea"/>
                <a:cs typeface="Poppins"/>
              </a:rPr>
              <a:t>feedback </a:t>
            </a:r>
            <a:r>
              <a:rPr kumimoji="0" lang="en-GB" sz="1400" b="0" i="0" u="none" strike="noStrike" kern="1200" cap="none" spc="0" normalizeH="0" baseline="0" noProof="0" dirty="0">
                <a:ln>
                  <a:noFill/>
                </a:ln>
                <a:solidFill>
                  <a:srgbClr val="133554"/>
                </a:solidFill>
                <a:effectLst/>
                <a:uLnTx/>
                <a:uFillTx/>
                <a:latin typeface="Poppins"/>
                <a:ea typeface="+mn-ea"/>
                <a:cs typeface="Poppins"/>
              </a:rPr>
              <a:t>on the ideas.</a:t>
            </a:r>
          </a:p>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133554"/>
                </a:solidFill>
                <a:effectLst/>
                <a:uLnTx/>
                <a:uFillTx/>
                <a:latin typeface="Poppins"/>
                <a:ea typeface="+mn-ea"/>
                <a:cs typeface="Poppins"/>
              </a:rPr>
              <a:t>Young people </a:t>
            </a:r>
            <a:r>
              <a:rPr kumimoji="0" lang="en-GB" sz="1400" b="1" i="0" u="none" strike="noStrike" kern="1200" cap="none" spc="0" normalizeH="0" baseline="0" noProof="0" dirty="0">
                <a:ln>
                  <a:noFill/>
                </a:ln>
                <a:solidFill>
                  <a:srgbClr val="133554"/>
                </a:solidFill>
                <a:effectLst/>
                <a:uLnTx/>
                <a:uFillTx/>
                <a:latin typeface="Poppins"/>
                <a:ea typeface="+mn-ea"/>
                <a:cs typeface="Poppins"/>
              </a:rPr>
              <a:t>review </a:t>
            </a:r>
            <a:r>
              <a:rPr kumimoji="0" lang="en-GB" sz="1400" b="0" i="0" u="none" strike="noStrike" kern="1200" cap="none" spc="0" normalizeH="0" baseline="0" noProof="0" dirty="0">
                <a:ln>
                  <a:noFill/>
                </a:ln>
                <a:solidFill>
                  <a:srgbClr val="133554"/>
                </a:solidFill>
                <a:effectLst/>
                <a:uLnTx/>
                <a:uFillTx/>
                <a:latin typeface="Poppins"/>
                <a:ea typeface="+mn-ea"/>
                <a:cs typeface="Poppins"/>
              </a:rPr>
              <a:t>the organisations who apply to be part of the programme – decide who is involved. </a:t>
            </a:r>
            <a:endParaRPr kumimoji="0" lang="en-US" sz="18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34" name="Rectangle: Single Corner Rounded 33">
            <a:extLst>
              <a:ext uri="{FF2B5EF4-FFF2-40B4-BE49-F238E27FC236}">
                <a16:creationId xmlns:a16="http://schemas.microsoft.com/office/drawing/2014/main" id="{1DE2D9C3-DEBD-9309-BF41-4BEB5957F880}"/>
              </a:ext>
            </a:extLst>
          </p:cNvPr>
          <p:cNvSpPr/>
          <p:nvPr/>
        </p:nvSpPr>
        <p:spPr>
          <a:xfrm flipV="1">
            <a:off x="0" y="-1"/>
            <a:ext cx="3478967" cy="799475"/>
          </a:xfrm>
          <a:prstGeom prst="round1Rect">
            <a:avLst/>
          </a:prstGeom>
          <a:solidFill>
            <a:srgbClr val="0072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0B0004020202020204"/>
              <a:ea typeface="+mn-ea"/>
              <a:cs typeface="+mn-cs"/>
            </a:endParaRPr>
          </a:p>
        </p:txBody>
      </p:sp>
      <p:sp>
        <p:nvSpPr>
          <p:cNvPr id="36" name="TextBox 35">
            <a:extLst>
              <a:ext uri="{FF2B5EF4-FFF2-40B4-BE49-F238E27FC236}">
                <a16:creationId xmlns:a16="http://schemas.microsoft.com/office/drawing/2014/main" id="{121B35CE-D9C0-2DC1-07AE-C005F13C6503}"/>
              </a:ext>
            </a:extLst>
          </p:cNvPr>
          <p:cNvSpPr txBox="1"/>
          <p:nvPr/>
        </p:nvSpPr>
        <p:spPr>
          <a:xfrm>
            <a:off x="227351" y="202367"/>
            <a:ext cx="436713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Poppins SemiBold"/>
                <a:ea typeface="+mn-ea"/>
                <a:cs typeface="+mn-cs"/>
              </a:rPr>
              <a:t>Some ideas</a:t>
            </a:r>
            <a:endParaRPr kumimoji="0" lang="en-US" sz="1800" b="0" i="0" u="none" strike="noStrike" kern="1200" cap="none" spc="0" normalizeH="0" baseline="0" noProof="0" dirty="0">
              <a:ln>
                <a:noFill/>
              </a:ln>
              <a:solidFill>
                <a:prstClr val="white"/>
              </a:solidFill>
              <a:effectLst/>
              <a:uLnTx/>
              <a:uFillTx/>
              <a:latin typeface="Aptos" panose="020B0004020202020204"/>
              <a:ea typeface="+mn-ea"/>
              <a:cs typeface="+mn-cs"/>
            </a:endParaRPr>
          </a:p>
        </p:txBody>
      </p:sp>
      <p:pic>
        <p:nvPicPr>
          <p:cNvPr id="5" name="Graphic 4" descr="Lightbulb with solid fill">
            <a:extLst>
              <a:ext uri="{FF2B5EF4-FFF2-40B4-BE49-F238E27FC236}">
                <a16:creationId xmlns:a16="http://schemas.microsoft.com/office/drawing/2014/main" id="{9E0B072F-2F67-F72C-20C9-C4C8CB9608F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98495" y="164708"/>
            <a:ext cx="492810" cy="472608"/>
          </a:xfrm>
          <a:prstGeom prst="rect">
            <a:avLst/>
          </a:prstGeom>
        </p:spPr>
      </p:pic>
    </p:spTree>
    <p:extLst>
      <p:ext uri="{BB962C8B-B14F-4D97-AF65-F5344CB8AC3E}">
        <p14:creationId xmlns:p14="http://schemas.microsoft.com/office/powerpoint/2010/main" val="432728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72D6"/>
        </a:solid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A9B97567-8026-48E8-0910-AC889CD69534}"/>
              </a:ext>
            </a:extLst>
          </p:cNvPr>
          <p:cNvGrpSpPr/>
          <p:nvPr/>
        </p:nvGrpSpPr>
        <p:grpSpPr>
          <a:xfrm>
            <a:off x="339562" y="1144029"/>
            <a:ext cx="9245166" cy="5371345"/>
            <a:chOff x="339562" y="407012"/>
            <a:chExt cx="9245166" cy="5995935"/>
          </a:xfrm>
        </p:grpSpPr>
        <p:grpSp>
          <p:nvGrpSpPr>
            <p:cNvPr id="19" name="Group 18">
              <a:extLst>
                <a:ext uri="{FF2B5EF4-FFF2-40B4-BE49-F238E27FC236}">
                  <a16:creationId xmlns:a16="http://schemas.microsoft.com/office/drawing/2014/main" id="{0DEEB5E5-1E97-3408-3A6A-802768BB40E8}"/>
                </a:ext>
              </a:extLst>
            </p:cNvPr>
            <p:cNvGrpSpPr/>
            <p:nvPr/>
          </p:nvGrpSpPr>
          <p:grpSpPr>
            <a:xfrm flipH="1">
              <a:off x="339562" y="407013"/>
              <a:ext cx="4472298" cy="2872208"/>
              <a:chOff x="216895" y="1056586"/>
              <a:chExt cx="2980448" cy="2011050"/>
            </a:xfrm>
          </p:grpSpPr>
          <p:sp>
            <p:nvSpPr>
              <p:cNvPr id="17" name="Rectangle: Diagonal Corners Rounded 16">
                <a:extLst>
                  <a:ext uri="{FF2B5EF4-FFF2-40B4-BE49-F238E27FC236}">
                    <a16:creationId xmlns:a16="http://schemas.microsoft.com/office/drawing/2014/main" id="{0284E9DA-09CE-E0F0-8DD9-D48013102049}"/>
                  </a:ext>
                </a:extLst>
              </p:cNvPr>
              <p:cNvSpPr/>
              <p:nvPr/>
            </p:nvSpPr>
            <p:spPr>
              <a:xfrm>
                <a:off x="216895" y="1092451"/>
                <a:ext cx="2904019" cy="1975185"/>
              </a:xfrm>
              <a:prstGeom prst="round2DiagRect">
                <a:avLst/>
              </a:prstGeom>
              <a:solidFill>
                <a:srgbClr val="102C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0B0004020202020204"/>
                  <a:ea typeface="+mn-ea"/>
                  <a:cs typeface="+mn-cs"/>
                </a:endParaRPr>
              </a:p>
            </p:txBody>
          </p:sp>
          <p:sp>
            <p:nvSpPr>
              <p:cNvPr id="18" name="Rectangle: Diagonal Corners Rounded 17">
                <a:extLst>
                  <a:ext uri="{FF2B5EF4-FFF2-40B4-BE49-F238E27FC236}">
                    <a16:creationId xmlns:a16="http://schemas.microsoft.com/office/drawing/2014/main" id="{74D2D047-DFCF-96F8-87F4-4CB949E5C9DB}"/>
                  </a:ext>
                </a:extLst>
              </p:cNvPr>
              <p:cNvSpPr/>
              <p:nvPr/>
            </p:nvSpPr>
            <p:spPr>
              <a:xfrm>
                <a:off x="307164" y="1056586"/>
                <a:ext cx="2890179" cy="1908293"/>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0B0004020202020204"/>
                  <a:ea typeface="+mn-ea"/>
                  <a:cs typeface="+mn-cs"/>
                </a:endParaRPr>
              </a:p>
            </p:txBody>
          </p:sp>
        </p:grpSp>
        <p:grpSp>
          <p:nvGrpSpPr>
            <p:cNvPr id="23" name="Group 22">
              <a:extLst>
                <a:ext uri="{FF2B5EF4-FFF2-40B4-BE49-F238E27FC236}">
                  <a16:creationId xmlns:a16="http://schemas.microsoft.com/office/drawing/2014/main" id="{AFCE7FB3-09A2-F28E-571A-9D59C5E3DB25}"/>
                </a:ext>
              </a:extLst>
            </p:cNvPr>
            <p:cNvGrpSpPr/>
            <p:nvPr/>
          </p:nvGrpSpPr>
          <p:grpSpPr>
            <a:xfrm flipH="1">
              <a:off x="5084078" y="407012"/>
              <a:ext cx="4472298" cy="2872208"/>
              <a:chOff x="216895" y="1056586"/>
              <a:chExt cx="2980448" cy="2011050"/>
            </a:xfrm>
          </p:grpSpPr>
          <p:sp>
            <p:nvSpPr>
              <p:cNvPr id="21" name="Rectangle: Diagonal Corners Rounded 20">
                <a:extLst>
                  <a:ext uri="{FF2B5EF4-FFF2-40B4-BE49-F238E27FC236}">
                    <a16:creationId xmlns:a16="http://schemas.microsoft.com/office/drawing/2014/main" id="{F3194865-FEE8-3FF8-4DC4-E3B0AA75AAEF}"/>
                  </a:ext>
                </a:extLst>
              </p:cNvPr>
              <p:cNvSpPr/>
              <p:nvPr/>
            </p:nvSpPr>
            <p:spPr>
              <a:xfrm>
                <a:off x="216895" y="1092451"/>
                <a:ext cx="2904019" cy="1975185"/>
              </a:xfrm>
              <a:prstGeom prst="round2DiagRect">
                <a:avLst/>
              </a:prstGeom>
              <a:solidFill>
                <a:srgbClr val="102C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0B0004020202020204"/>
                  <a:ea typeface="+mn-ea"/>
                  <a:cs typeface="+mn-cs"/>
                </a:endParaRPr>
              </a:p>
            </p:txBody>
          </p:sp>
          <p:sp>
            <p:nvSpPr>
              <p:cNvPr id="22" name="Rectangle: Diagonal Corners Rounded 21">
                <a:extLst>
                  <a:ext uri="{FF2B5EF4-FFF2-40B4-BE49-F238E27FC236}">
                    <a16:creationId xmlns:a16="http://schemas.microsoft.com/office/drawing/2014/main" id="{DDAF2E58-7015-BFB7-87CE-5E04D8095B68}"/>
                  </a:ext>
                </a:extLst>
              </p:cNvPr>
              <p:cNvSpPr/>
              <p:nvPr/>
            </p:nvSpPr>
            <p:spPr>
              <a:xfrm>
                <a:off x="307164" y="1056586"/>
                <a:ext cx="2890179" cy="1908293"/>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0B0004020202020204"/>
                  <a:ea typeface="+mn-ea"/>
                  <a:cs typeface="+mn-cs"/>
                </a:endParaRPr>
              </a:p>
            </p:txBody>
          </p:sp>
        </p:grpSp>
        <p:grpSp>
          <p:nvGrpSpPr>
            <p:cNvPr id="27" name="Group 26">
              <a:extLst>
                <a:ext uri="{FF2B5EF4-FFF2-40B4-BE49-F238E27FC236}">
                  <a16:creationId xmlns:a16="http://schemas.microsoft.com/office/drawing/2014/main" id="{AB984FFA-04AD-B977-314A-E5698195C702}"/>
                </a:ext>
              </a:extLst>
            </p:cNvPr>
            <p:cNvGrpSpPr/>
            <p:nvPr/>
          </p:nvGrpSpPr>
          <p:grpSpPr>
            <a:xfrm flipH="1">
              <a:off x="367915" y="3530739"/>
              <a:ext cx="4472298" cy="2872208"/>
              <a:chOff x="216895" y="1056586"/>
              <a:chExt cx="2980448" cy="2011050"/>
            </a:xfrm>
          </p:grpSpPr>
          <p:sp>
            <p:nvSpPr>
              <p:cNvPr id="25" name="Rectangle: Diagonal Corners Rounded 24">
                <a:extLst>
                  <a:ext uri="{FF2B5EF4-FFF2-40B4-BE49-F238E27FC236}">
                    <a16:creationId xmlns:a16="http://schemas.microsoft.com/office/drawing/2014/main" id="{2638402A-EE4B-F947-5C0C-B540E0101DF6}"/>
                  </a:ext>
                </a:extLst>
              </p:cNvPr>
              <p:cNvSpPr/>
              <p:nvPr/>
            </p:nvSpPr>
            <p:spPr>
              <a:xfrm>
                <a:off x="216895" y="1092451"/>
                <a:ext cx="2904019" cy="1975185"/>
              </a:xfrm>
              <a:prstGeom prst="round2DiagRect">
                <a:avLst/>
              </a:prstGeom>
              <a:solidFill>
                <a:srgbClr val="102C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0B0004020202020204"/>
                  <a:ea typeface="+mn-ea"/>
                  <a:cs typeface="+mn-cs"/>
                </a:endParaRPr>
              </a:p>
            </p:txBody>
          </p:sp>
          <p:sp>
            <p:nvSpPr>
              <p:cNvPr id="26" name="Rectangle: Diagonal Corners Rounded 25">
                <a:extLst>
                  <a:ext uri="{FF2B5EF4-FFF2-40B4-BE49-F238E27FC236}">
                    <a16:creationId xmlns:a16="http://schemas.microsoft.com/office/drawing/2014/main" id="{35997C45-E9E8-1066-3296-757A002EFEEC}"/>
                  </a:ext>
                </a:extLst>
              </p:cNvPr>
              <p:cNvSpPr/>
              <p:nvPr/>
            </p:nvSpPr>
            <p:spPr>
              <a:xfrm>
                <a:off x="307164" y="1056586"/>
                <a:ext cx="2890179" cy="1908293"/>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0B0004020202020204"/>
                  <a:ea typeface="+mn-ea"/>
                  <a:cs typeface="+mn-cs"/>
                </a:endParaRPr>
              </a:p>
            </p:txBody>
          </p:sp>
        </p:grpSp>
        <p:grpSp>
          <p:nvGrpSpPr>
            <p:cNvPr id="31" name="Group 30">
              <a:extLst>
                <a:ext uri="{FF2B5EF4-FFF2-40B4-BE49-F238E27FC236}">
                  <a16:creationId xmlns:a16="http://schemas.microsoft.com/office/drawing/2014/main" id="{B8642089-2678-C2E1-8FCB-C4CC67904C9C}"/>
                </a:ext>
              </a:extLst>
            </p:cNvPr>
            <p:cNvGrpSpPr/>
            <p:nvPr/>
          </p:nvGrpSpPr>
          <p:grpSpPr>
            <a:xfrm flipH="1">
              <a:off x="5112430" y="3530738"/>
              <a:ext cx="4472298" cy="2872208"/>
              <a:chOff x="216895" y="1056586"/>
              <a:chExt cx="2980448" cy="2011050"/>
            </a:xfrm>
          </p:grpSpPr>
          <p:sp>
            <p:nvSpPr>
              <p:cNvPr id="29" name="Rectangle: Diagonal Corners Rounded 28">
                <a:extLst>
                  <a:ext uri="{FF2B5EF4-FFF2-40B4-BE49-F238E27FC236}">
                    <a16:creationId xmlns:a16="http://schemas.microsoft.com/office/drawing/2014/main" id="{08219327-0548-B062-D342-1C184ED728D2}"/>
                  </a:ext>
                </a:extLst>
              </p:cNvPr>
              <p:cNvSpPr/>
              <p:nvPr/>
            </p:nvSpPr>
            <p:spPr>
              <a:xfrm>
                <a:off x="216895" y="1092451"/>
                <a:ext cx="2904019" cy="1975185"/>
              </a:xfrm>
              <a:prstGeom prst="round2DiagRect">
                <a:avLst/>
              </a:prstGeom>
              <a:solidFill>
                <a:srgbClr val="102C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0B0004020202020204"/>
                  <a:ea typeface="+mn-ea"/>
                  <a:cs typeface="+mn-cs"/>
                </a:endParaRPr>
              </a:p>
            </p:txBody>
          </p:sp>
          <p:sp>
            <p:nvSpPr>
              <p:cNvPr id="30" name="Rectangle: Diagonal Corners Rounded 29">
                <a:extLst>
                  <a:ext uri="{FF2B5EF4-FFF2-40B4-BE49-F238E27FC236}">
                    <a16:creationId xmlns:a16="http://schemas.microsoft.com/office/drawing/2014/main" id="{A0DE5205-AC83-4489-4F91-DEEE304AF3AA}"/>
                  </a:ext>
                </a:extLst>
              </p:cNvPr>
              <p:cNvSpPr/>
              <p:nvPr/>
            </p:nvSpPr>
            <p:spPr>
              <a:xfrm>
                <a:off x="307164" y="1056586"/>
                <a:ext cx="2890179" cy="1908293"/>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0B0004020202020204"/>
                  <a:ea typeface="+mn-ea"/>
                  <a:cs typeface="+mn-cs"/>
                </a:endParaRPr>
              </a:p>
            </p:txBody>
          </p:sp>
        </p:grpSp>
      </p:grpSp>
      <p:sp>
        <p:nvSpPr>
          <p:cNvPr id="33" name="TextBox 32">
            <a:extLst>
              <a:ext uri="{FF2B5EF4-FFF2-40B4-BE49-F238E27FC236}">
                <a16:creationId xmlns:a16="http://schemas.microsoft.com/office/drawing/2014/main" id="{42EA4F69-3ADC-2C87-0235-76DFFF86DB03}"/>
              </a:ext>
            </a:extLst>
          </p:cNvPr>
          <p:cNvSpPr txBox="1"/>
          <p:nvPr/>
        </p:nvSpPr>
        <p:spPr>
          <a:xfrm>
            <a:off x="559934" y="1273795"/>
            <a:ext cx="4161615" cy="22621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0" normalizeH="0" baseline="0" noProof="0" dirty="0">
                <a:ln>
                  <a:noFill/>
                </a:ln>
                <a:solidFill>
                  <a:srgbClr val="102C47"/>
                </a:solidFill>
                <a:effectLst/>
                <a:uLnTx/>
                <a:uFillTx/>
                <a:latin typeface="Poppins"/>
                <a:ea typeface="+mn-ea"/>
                <a:cs typeface="Poppins"/>
              </a:rPr>
              <a:t>Must </a:t>
            </a:r>
            <a:endParaRPr kumimoji="0" lang="en-US" sz="1800" b="0" i="0" u="none" strike="noStrike" kern="1200" cap="none" spc="0" normalizeH="0" baseline="0" noProof="0" dirty="0">
              <a:ln>
                <a:noFill/>
              </a:ln>
              <a:solidFill>
                <a:srgbClr val="102C47"/>
              </a:solidFill>
              <a:effectLst/>
              <a:uLnTx/>
              <a:uFillTx/>
              <a:latin typeface="Poppins"/>
              <a:ea typeface="+mn-ea"/>
              <a:cs typeface="Poppin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solidFill>
                  <a:srgbClr val="133554"/>
                </a:solidFill>
                <a:effectLst/>
                <a:uLnTx/>
                <a:uFillTx/>
                <a:latin typeface="Poppins"/>
                <a:ea typeface="+mn-lt"/>
                <a:cs typeface="Poppins"/>
              </a:rPr>
              <a:t>Prioritise the 5 design principles and:</a:t>
            </a:r>
          </a:p>
          <a:p>
            <a:pPr marL="171450" marR="0" lvl="0" indent="-171450" algn="l" defTabSz="914400" rtl="0" eaLnBrk="1" fontAlgn="auto" latinLnBrk="0" hangingPunct="1">
              <a:lnSpc>
                <a:spcPct val="100000"/>
              </a:lnSpc>
              <a:spcBef>
                <a:spcPts val="0"/>
              </a:spcBef>
              <a:spcAft>
                <a:spcPts val="600"/>
              </a:spcAft>
              <a:buClrTx/>
              <a:buSzTx/>
              <a:buFont typeface="Arial,Sans-Serif"/>
              <a:buChar char="•"/>
              <a:tabLst/>
              <a:defRPr/>
            </a:pPr>
            <a:r>
              <a:rPr kumimoji="0" lang="en-GB" sz="1200" b="0" i="0" u="none" strike="noStrike" kern="1200" cap="none" spc="0" normalizeH="0" baseline="0" noProof="0" dirty="0">
                <a:ln>
                  <a:noFill/>
                </a:ln>
                <a:solidFill>
                  <a:srgbClr val="133554"/>
                </a:solidFill>
                <a:effectLst/>
                <a:uLnTx/>
                <a:uFillTx/>
                <a:latin typeface="Poppins"/>
                <a:ea typeface="+mn-lt"/>
                <a:cs typeface="Arial"/>
              </a:rPr>
              <a:t>Consider</a:t>
            </a:r>
            <a:r>
              <a:rPr kumimoji="0" lang="en-GB" sz="1200" b="0" i="0" u="none" strike="noStrike" kern="1200" cap="none" spc="0" normalizeH="0" baseline="0" noProof="0" dirty="0">
                <a:ln>
                  <a:noFill/>
                </a:ln>
                <a:solidFill>
                  <a:srgbClr val="133554"/>
                </a:solidFill>
                <a:effectLst/>
                <a:uLnTx/>
                <a:uFillTx/>
                <a:latin typeface="Poppins"/>
                <a:ea typeface="+mn-ea"/>
                <a:cs typeface="Arial"/>
              </a:rPr>
              <a:t> the role young people can play that is of most value to them</a:t>
            </a:r>
          </a:p>
          <a:p>
            <a:pPr marL="171450" marR="0" lvl="0" indent="-171450" algn="l" defTabSz="914400" rtl="0" eaLnBrk="1" fontAlgn="auto" latinLnBrk="0" hangingPunct="1">
              <a:lnSpc>
                <a:spcPct val="100000"/>
              </a:lnSpc>
              <a:spcBef>
                <a:spcPts val="0"/>
              </a:spcBef>
              <a:spcAft>
                <a:spcPts val="600"/>
              </a:spcAft>
              <a:buClrTx/>
              <a:buSzTx/>
              <a:buFont typeface="Arial,Sans-Serif"/>
              <a:buChar char="•"/>
              <a:tabLst/>
              <a:defRPr/>
            </a:pPr>
            <a:r>
              <a:rPr kumimoji="0" lang="en-GB" sz="1200" b="0" i="0" u="none" strike="noStrike" kern="1200" cap="none" spc="0" normalizeH="0" baseline="0" noProof="0" dirty="0">
                <a:ln>
                  <a:noFill/>
                </a:ln>
                <a:solidFill>
                  <a:srgbClr val="133554"/>
                </a:solidFill>
                <a:effectLst/>
                <a:uLnTx/>
                <a:uFillTx/>
                <a:latin typeface="Poppins"/>
                <a:ea typeface="+mn-ea"/>
                <a:cs typeface="Poppins"/>
              </a:rPr>
              <a:t>help organisations to build their confidence and skills to apply youth voice</a:t>
            </a:r>
          </a:p>
          <a:p>
            <a:pPr marL="171450" marR="0" lvl="0" indent="-171450" algn="l" defTabSz="914400" rtl="0" eaLnBrk="1" fontAlgn="auto" latinLnBrk="0" hangingPunct="1">
              <a:lnSpc>
                <a:spcPct val="100000"/>
              </a:lnSpc>
              <a:spcBef>
                <a:spcPts val="0"/>
              </a:spcBef>
              <a:spcAft>
                <a:spcPts val="600"/>
              </a:spcAft>
              <a:buClrTx/>
              <a:buSzTx/>
              <a:buFont typeface="Arial,Sans-Serif"/>
              <a:buChar char="•"/>
              <a:tabLst/>
              <a:defRPr/>
            </a:pPr>
            <a:r>
              <a:rPr kumimoji="0" lang="en-GB" sz="1200" b="0" i="0" u="none" strike="noStrike" kern="1200" cap="none" spc="0" normalizeH="0" baseline="0" noProof="0" dirty="0">
                <a:ln>
                  <a:noFill/>
                </a:ln>
                <a:solidFill>
                  <a:srgbClr val="133554"/>
                </a:solidFill>
                <a:effectLst/>
                <a:uLnTx/>
                <a:uFillTx/>
                <a:latin typeface="Poppins"/>
                <a:ea typeface="+mn-lt"/>
                <a:cs typeface="Poppins"/>
              </a:rPr>
              <a:t>Prioritise the views of young people that are most impacted by inequalities</a:t>
            </a:r>
          </a:p>
          <a:p>
            <a:pPr marL="171450" marR="0" lvl="0" indent="-171450" algn="l" defTabSz="914400" rtl="0" eaLnBrk="1" fontAlgn="auto" latinLnBrk="0" hangingPunct="1">
              <a:lnSpc>
                <a:spcPct val="100000"/>
              </a:lnSpc>
              <a:spcBef>
                <a:spcPts val="0"/>
              </a:spcBef>
              <a:spcAft>
                <a:spcPts val="600"/>
              </a:spcAft>
              <a:buClrTx/>
              <a:buSzTx/>
              <a:buFont typeface="Arial"/>
              <a:buChar char="•"/>
              <a:tabLst/>
              <a:defRPr/>
            </a:pPr>
            <a:endParaRPr kumimoji="0" lang="en-GB" sz="1200" b="0" i="0" u="none" strike="noStrike" kern="1200" cap="none" spc="0" normalizeH="0" baseline="0" noProof="0" dirty="0">
              <a:ln>
                <a:noFill/>
              </a:ln>
              <a:solidFill>
                <a:srgbClr val="133554"/>
              </a:solidFill>
              <a:effectLst/>
              <a:uLnTx/>
              <a:uFillTx/>
              <a:latin typeface="Poppins"/>
              <a:ea typeface="+mn-lt"/>
              <a:cs typeface="Poppins"/>
            </a:endParaRPr>
          </a:p>
        </p:txBody>
      </p:sp>
      <p:sp>
        <p:nvSpPr>
          <p:cNvPr id="42" name="TextBox 41">
            <a:extLst>
              <a:ext uri="{FF2B5EF4-FFF2-40B4-BE49-F238E27FC236}">
                <a16:creationId xmlns:a16="http://schemas.microsoft.com/office/drawing/2014/main" id="{3A4C1284-0107-9D49-F02D-D83ACE82DC19}"/>
              </a:ext>
            </a:extLst>
          </p:cNvPr>
          <p:cNvSpPr txBox="1"/>
          <p:nvPr/>
        </p:nvSpPr>
        <p:spPr>
          <a:xfrm>
            <a:off x="559130" y="4058228"/>
            <a:ext cx="4056189" cy="21108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700"/>
              </a:spcAft>
              <a:buClrTx/>
              <a:buSzTx/>
              <a:buFontTx/>
              <a:buNone/>
              <a:tabLst/>
              <a:defRPr/>
            </a:pPr>
            <a:r>
              <a:rPr kumimoji="0" lang="en-GB" sz="1800" b="1" i="0" u="none" strike="noStrike" kern="1200" cap="none" spc="0" normalizeH="0" baseline="0" noProof="0" dirty="0">
                <a:ln>
                  <a:noFill/>
                </a:ln>
                <a:solidFill>
                  <a:srgbClr val="102C47"/>
                </a:solidFill>
                <a:effectLst/>
                <a:uLnTx/>
                <a:uFillTx/>
                <a:latin typeface="Poppins"/>
                <a:ea typeface="+mn-ea"/>
                <a:cs typeface="Poppins"/>
              </a:rPr>
              <a:t>Could</a:t>
            </a:r>
            <a:endParaRPr kumimoji="0" lang="en-US" sz="1200" b="0" i="0" u="none" strike="noStrike" kern="1200" cap="none" spc="0" normalizeH="0" baseline="0" noProof="0" dirty="0">
              <a:ln>
                <a:noFill/>
              </a:ln>
              <a:solidFill>
                <a:srgbClr val="102C47"/>
              </a:solidFill>
              <a:effectLst/>
              <a:uLnTx/>
              <a:uFillTx/>
              <a:latin typeface="Poppins"/>
              <a:ea typeface="+mn-ea"/>
              <a:cs typeface="Arial"/>
            </a:endParaRPr>
          </a:p>
          <a:p>
            <a:pPr marL="171450" marR="0" lvl="0" indent="-171450" algn="l" defTabSz="914400" rtl="0" eaLnBrk="1" fontAlgn="auto" latinLnBrk="0" hangingPunct="1">
              <a:lnSpc>
                <a:spcPct val="100000"/>
              </a:lnSpc>
              <a:spcBef>
                <a:spcPts val="0"/>
              </a:spcBef>
              <a:spcAft>
                <a:spcPts val="700"/>
              </a:spcAft>
              <a:buClrTx/>
              <a:buSzTx/>
              <a:buFont typeface="Arial"/>
              <a:buChar char="•"/>
              <a:tabLst/>
              <a:defRPr/>
            </a:pPr>
            <a:r>
              <a:rPr kumimoji="0" lang="en-GB" sz="1200" b="0" i="0" u="none" strike="noStrike" kern="1200" cap="none" spc="0" normalizeH="0" baseline="0" noProof="0" dirty="0">
                <a:ln>
                  <a:noFill/>
                </a:ln>
                <a:solidFill>
                  <a:srgbClr val="102C47"/>
                </a:solidFill>
                <a:effectLst/>
                <a:uLnTx/>
                <a:uFillTx/>
                <a:latin typeface="Poppins"/>
                <a:ea typeface="+mn-lt"/>
                <a:cs typeface="Poppins"/>
              </a:rPr>
              <a:t>Not be limited to organisations working in the sport and physical activity sector</a:t>
            </a:r>
          </a:p>
          <a:p>
            <a:pPr marL="171450" marR="0" lvl="0" indent="-171450" algn="l" defTabSz="914400" rtl="0" eaLnBrk="1" fontAlgn="auto" latinLnBrk="0" hangingPunct="1">
              <a:lnSpc>
                <a:spcPct val="100000"/>
              </a:lnSpc>
              <a:spcBef>
                <a:spcPts val="0"/>
              </a:spcBef>
              <a:spcAft>
                <a:spcPts val="700"/>
              </a:spcAft>
              <a:buClrTx/>
              <a:buSzTx/>
              <a:buFont typeface="Arial"/>
              <a:buChar char="•"/>
              <a:tabLst/>
              <a:defRPr/>
            </a:pPr>
            <a:r>
              <a:rPr kumimoji="0" lang="en-GB" sz="1200" b="0" i="0" u="none" strike="noStrike" kern="1200" cap="none" spc="0" normalizeH="0" baseline="0" noProof="0" dirty="0">
                <a:ln>
                  <a:noFill/>
                </a:ln>
                <a:solidFill>
                  <a:srgbClr val="102C47"/>
                </a:solidFill>
                <a:effectLst/>
                <a:uLnTx/>
                <a:uFillTx/>
                <a:latin typeface="Poppins"/>
                <a:ea typeface="+mn-lt"/>
                <a:cs typeface="Poppins"/>
              </a:rPr>
              <a:t>Provide training and coaching</a:t>
            </a:r>
          </a:p>
          <a:p>
            <a:pPr marL="171450" marR="0" lvl="0" indent="-171450" algn="l" defTabSz="914400" rtl="0" eaLnBrk="1" fontAlgn="auto" latinLnBrk="0" hangingPunct="1">
              <a:lnSpc>
                <a:spcPct val="100000"/>
              </a:lnSpc>
              <a:spcBef>
                <a:spcPts val="0"/>
              </a:spcBef>
              <a:spcAft>
                <a:spcPts val="700"/>
              </a:spcAft>
              <a:buClrTx/>
              <a:buSzTx/>
              <a:buFont typeface="Arial"/>
              <a:buChar char="•"/>
              <a:tabLst/>
              <a:defRPr/>
            </a:pPr>
            <a:r>
              <a:rPr kumimoji="0" lang="en-GB" sz="1200" b="0" i="0" u="none" strike="noStrike" kern="1200" cap="none" spc="0" normalizeH="0" baseline="0" noProof="0" dirty="0">
                <a:ln>
                  <a:noFill/>
                </a:ln>
                <a:solidFill>
                  <a:srgbClr val="102C47"/>
                </a:solidFill>
                <a:effectLst/>
                <a:uLnTx/>
                <a:uFillTx/>
                <a:latin typeface="Poppins"/>
                <a:ea typeface="+mn-lt"/>
                <a:cs typeface="Poppins"/>
              </a:rPr>
              <a:t>Provide resources </a:t>
            </a:r>
          </a:p>
          <a:p>
            <a:pPr marL="171450" marR="0" lvl="0" indent="-171450" algn="l" defTabSz="914400" rtl="0" eaLnBrk="1" fontAlgn="auto" latinLnBrk="0" hangingPunct="1">
              <a:lnSpc>
                <a:spcPct val="100000"/>
              </a:lnSpc>
              <a:spcBef>
                <a:spcPts val="0"/>
              </a:spcBef>
              <a:spcAft>
                <a:spcPts val="700"/>
              </a:spcAft>
              <a:buClrTx/>
              <a:buSzTx/>
              <a:buFont typeface="Arial"/>
              <a:buChar char="•"/>
              <a:tabLst/>
              <a:defRPr/>
            </a:pPr>
            <a:r>
              <a:rPr kumimoji="0" lang="en-GB" sz="1200" b="0" i="0" u="none" strike="noStrike" kern="1200" cap="none" spc="0" normalizeH="0" baseline="0" noProof="0" dirty="0">
                <a:ln>
                  <a:noFill/>
                </a:ln>
                <a:solidFill>
                  <a:srgbClr val="102C47"/>
                </a:solidFill>
                <a:effectLst/>
                <a:uLnTx/>
                <a:uFillTx/>
                <a:latin typeface="Poppins"/>
                <a:ea typeface="+mn-lt"/>
                <a:cs typeface="Poppins"/>
              </a:rPr>
              <a:t>Involve groups of organisations and young people working together </a:t>
            </a:r>
          </a:p>
          <a:p>
            <a:pPr marL="171450" marR="0" lvl="0" indent="-171450" algn="l" defTabSz="914400" rtl="0" eaLnBrk="1" fontAlgn="auto" latinLnBrk="0" hangingPunct="1">
              <a:lnSpc>
                <a:spcPct val="100000"/>
              </a:lnSpc>
              <a:spcBef>
                <a:spcPts val="0"/>
              </a:spcBef>
              <a:spcAft>
                <a:spcPts val="700"/>
              </a:spcAft>
              <a:buClrTx/>
              <a:buSzTx/>
              <a:buFont typeface="Arial"/>
              <a:buChar char="•"/>
              <a:tabLst/>
              <a:defRPr/>
            </a:pPr>
            <a:r>
              <a:rPr kumimoji="0" lang="en-GB" sz="1200" b="0" i="0" u="none" strike="noStrike" kern="1200" cap="none" spc="0" normalizeH="0" baseline="0" noProof="0" dirty="0">
                <a:ln>
                  <a:noFill/>
                </a:ln>
                <a:solidFill>
                  <a:srgbClr val="102C47"/>
                </a:solidFill>
                <a:effectLst/>
                <a:uLnTx/>
                <a:uFillTx/>
                <a:latin typeface="Poppins"/>
                <a:ea typeface="+mn-lt"/>
                <a:cs typeface="Poppins"/>
              </a:rPr>
              <a:t>Offer participation incentives.</a:t>
            </a:r>
          </a:p>
        </p:txBody>
      </p:sp>
      <p:sp>
        <p:nvSpPr>
          <p:cNvPr id="43" name="TextBox 42">
            <a:extLst>
              <a:ext uri="{FF2B5EF4-FFF2-40B4-BE49-F238E27FC236}">
                <a16:creationId xmlns:a16="http://schemas.microsoft.com/office/drawing/2014/main" id="{0A0DF1C7-12D0-E54B-F099-EFFE94D3C087}"/>
              </a:ext>
            </a:extLst>
          </p:cNvPr>
          <p:cNvSpPr txBox="1"/>
          <p:nvPr/>
        </p:nvSpPr>
        <p:spPr>
          <a:xfrm>
            <a:off x="5293523" y="4207758"/>
            <a:ext cx="4042601" cy="11285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1800" b="1" i="0" u="none" strike="noStrike" kern="1200" cap="none" spc="0" normalizeH="0" baseline="0" noProof="0" dirty="0">
                <a:ln>
                  <a:noFill/>
                </a:ln>
                <a:solidFill>
                  <a:srgbClr val="102C47"/>
                </a:solidFill>
                <a:effectLst/>
                <a:uLnTx/>
                <a:uFillTx/>
                <a:latin typeface="Poppins"/>
                <a:ea typeface="+mn-ea"/>
                <a:cs typeface="Poppins"/>
              </a:rPr>
              <a:t>Won't</a:t>
            </a:r>
            <a:endParaRPr kumimoji="0" lang="en-US" sz="1100" b="0" i="0" u="none" strike="noStrike" kern="1200" cap="none" spc="0" normalizeH="0" baseline="0" noProof="0" dirty="0">
              <a:ln>
                <a:noFill/>
              </a:ln>
              <a:solidFill>
                <a:srgbClr val="102C47"/>
              </a:solidFill>
              <a:effectLst/>
              <a:uLnTx/>
              <a:uFillTx/>
              <a:latin typeface="Arial"/>
              <a:ea typeface="+mn-ea"/>
              <a:cs typeface="Arial"/>
            </a:endParaRPr>
          </a:p>
          <a:p>
            <a:pPr marL="171450" marR="0" lvl="0" indent="-171450" algn="l" defTabSz="914400" rtl="0" eaLnBrk="1" fontAlgn="auto" latinLnBrk="0" hangingPunct="1">
              <a:lnSpc>
                <a:spcPct val="100000"/>
              </a:lnSpc>
              <a:spcBef>
                <a:spcPts val="0"/>
              </a:spcBef>
              <a:spcAft>
                <a:spcPts val="800"/>
              </a:spcAft>
              <a:buClrTx/>
              <a:buSzTx/>
              <a:buFont typeface="Arial"/>
              <a:buChar char="•"/>
              <a:tabLst/>
              <a:defRPr/>
            </a:pPr>
            <a:r>
              <a:rPr kumimoji="0" lang="en-GB" sz="1200" b="0" i="0" u="none" strike="noStrike" kern="1200" cap="none" spc="0" normalizeH="0" baseline="0" noProof="0" dirty="0">
                <a:ln>
                  <a:noFill/>
                </a:ln>
                <a:solidFill>
                  <a:srgbClr val="102C47"/>
                </a:solidFill>
                <a:effectLst/>
                <a:uLnTx/>
                <a:uFillTx/>
                <a:latin typeface="Poppins"/>
                <a:ea typeface="+mn-ea"/>
                <a:cs typeface="Poppins"/>
              </a:rPr>
              <a:t>Have the capacity to include all organisations – we will have to select who can be involved. </a:t>
            </a:r>
          </a:p>
          <a:p>
            <a:pPr marL="171450" marR="0" lvl="0" indent="-171450" algn="l" defTabSz="914400" rtl="0" eaLnBrk="1" fontAlgn="auto" latinLnBrk="0" hangingPunct="1">
              <a:lnSpc>
                <a:spcPct val="100000"/>
              </a:lnSpc>
              <a:spcBef>
                <a:spcPts val="0"/>
              </a:spcBef>
              <a:spcAft>
                <a:spcPts val="800"/>
              </a:spcAft>
              <a:buClrTx/>
              <a:buSzTx/>
              <a:buFont typeface="Arial"/>
              <a:buChar char="•"/>
              <a:tabLst/>
              <a:defRPr/>
            </a:pPr>
            <a:r>
              <a:rPr kumimoji="0" lang="en-GB" sz="1200" b="0" i="0" u="none" strike="noStrike" kern="1200" cap="none" spc="0" normalizeH="0" baseline="0" noProof="0" dirty="0">
                <a:ln>
                  <a:noFill/>
                </a:ln>
                <a:solidFill>
                  <a:srgbClr val="102C47"/>
                </a:solidFill>
                <a:effectLst/>
                <a:uLnTx/>
                <a:uFillTx/>
                <a:latin typeface="Poppins"/>
                <a:ea typeface="+mn-ea"/>
                <a:cs typeface="Poppins"/>
              </a:rPr>
              <a:t>Offer ongoing funding – sustainability is key</a:t>
            </a:r>
            <a:endParaRPr kumimoji="0" lang="en-GB" sz="1800" b="0" i="0" u="none" strike="noStrike" kern="1200" cap="none" spc="0" normalizeH="0" baseline="0" noProof="0" dirty="0">
              <a:ln>
                <a:noFill/>
              </a:ln>
              <a:solidFill>
                <a:srgbClr val="102C47"/>
              </a:solidFill>
              <a:effectLst/>
              <a:uLnTx/>
              <a:uFillTx/>
              <a:latin typeface="Aptos" panose="020B0004020202020204"/>
              <a:ea typeface="+mn-ea"/>
              <a:cs typeface="+mn-cs"/>
            </a:endParaRPr>
          </a:p>
        </p:txBody>
      </p:sp>
      <p:sp>
        <p:nvSpPr>
          <p:cNvPr id="4" name="TextBox 3">
            <a:extLst>
              <a:ext uri="{FF2B5EF4-FFF2-40B4-BE49-F238E27FC236}">
                <a16:creationId xmlns:a16="http://schemas.microsoft.com/office/drawing/2014/main" id="{CCC2D79F-A090-8E01-EEF4-DD9CD48E6D1B}"/>
              </a:ext>
            </a:extLst>
          </p:cNvPr>
          <p:cNvSpPr txBox="1"/>
          <p:nvPr/>
        </p:nvSpPr>
        <p:spPr>
          <a:xfrm>
            <a:off x="5294327" y="1272976"/>
            <a:ext cx="4052908"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0" normalizeH="0" baseline="0" noProof="0" dirty="0">
                <a:ln>
                  <a:noFill/>
                </a:ln>
                <a:solidFill>
                  <a:srgbClr val="102C47"/>
                </a:solidFill>
                <a:effectLst/>
                <a:uLnTx/>
                <a:uFillTx/>
                <a:latin typeface="Poppins"/>
                <a:ea typeface="+mn-ea"/>
                <a:cs typeface="Poppins"/>
              </a:rPr>
              <a:t>Should</a:t>
            </a:r>
            <a:endParaRPr kumimoji="0" lang="en-GB" sz="1200" b="0" i="0" u="none" strike="noStrike" kern="1200" cap="none" spc="0" normalizeH="0" baseline="0" noProof="0" dirty="0">
              <a:ln>
                <a:noFill/>
              </a:ln>
              <a:solidFill>
                <a:srgbClr val="102C47"/>
              </a:solidFill>
              <a:effectLst/>
              <a:uLnTx/>
              <a:uFillTx/>
              <a:latin typeface="Poppins"/>
              <a:ea typeface="+mn-ea"/>
              <a:cs typeface="Poppins"/>
            </a:endParaRPr>
          </a:p>
          <a:p>
            <a:pPr marL="171450" marR="0" lvl="0" indent="-171450" algn="l" defTabSz="914400" rtl="0" eaLnBrk="1" fontAlgn="auto" latinLnBrk="0" hangingPunct="1">
              <a:lnSpc>
                <a:spcPct val="100000"/>
              </a:lnSpc>
              <a:spcBef>
                <a:spcPts val="0"/>
              </a:spcBef>
              <a:spcAft>
                <a:spcPts val="600"/>
              </a:spcAft>
              <a:buClrTx/>
              <a:buSzTx/>
              <a:buFont typeface="Arial"/>
              <a:buChar char="•"/>
              <a:tabLst/>
              <a:defRPr/>
            </a:pPr>
            <a:r>
              <a:rPr kumimoji="0" lang="en-GB" sz="1200" b="0" i="0" u="none" strike="noStrike" kern="1200" cap="none" spc="0" normalizeH="0" baseline="0" noProof="0" dirty="0">
                <a:ln>
                  <a:noFill/>
                </a:ln>
                <a:solidFill>
                  <a:srgbClr val="102C47"/>
                </a:solidFill>
                <a:effectLst/>
                <a:uLnTx/>
                <a:uFillTx/>
                <a:latin typeface="Poppins"/>
                <a:ea typeface="+mn-ea"/>
                <a:cs typeface="Poppins"/>
              </a:rPr>
              <a:t>Share learning and feedback with Sport England</a:t>
            </a:r>
          </a:p>
          <a:p>
            <a:pPr marL="171450" marR="0" lvl="0" indent="-171450" algn="l" defTabSz="914400" rtl="0" eaLnBrk="1" fontAlgn="auto" latinLnBrk="0" hangingPunct="1">
              <a:lnSpc>
                <a:spcPct val="100000"/>
              </a:lnSpc>
              <a:spcBef>
                <a:spcPts val="0"/>
              </a:spcBef>
              <a:spcAft>
                <a:spcPts val="600"/>
              </a:spcAft>
              <a:buClrTx/>
              <a:buSzTx/>
              <a:buFont typeface="Arial"/>
              <a:buChar char="•"/>
              <a:tabLst/>
              <a:defRPr/>
            </a:pPr>
            <a:r>
              <a:rPr kumimoji="0" lang="en-GB" sz="1200" b="0" i="0" u="none" strike="noStrike" kern="1200" cap="none" spc="0" normalizeH="0" baseline="0" noProof="0" dirty="0">
                <a:ln>
                  <a:noFill/>
                </a:ln>
                <a:solidFill>
                  <a:srgbClr val="102C47"/>
                </a:solidFill>
                <a:effectLst/>
                <a:uLnTx/>
                <a:uFillTx/>
                <a:latin typeface="Poppins"/>
                <a:ea typeface="+mn-ea"/>
                <a:cs typeface="Poppins"/>
              </a:rPr>
              <a:t>Support organisations to take more risk</a:t>
            </a:r>
          </a:p>
          <a:p>
            <a:pPr marL="171450" marR="0" lvl="0" indent="-171450" algn="l" defTabSz="914400" rtl="0" eaLnBrk="1" fontAlgn="auto" latinLnBrk="0" hangingPunct="1">
              <a:lnSpc>
                <a:spcPct val="100000"/>
              </a:lnSpc>
              <a:spcBef>
                <a:spcPts val="0"/>
              </a:spcBef>
              <a:spcAft>
                <a:spcPts val="600"/>
              </a:spcAft>
              <a:buClrTx/>
              <a:buSzTx/>
              <a:buFont typeface="Arial"/>
              <a:buChar char="•"/>
              <a:tabLst/>
              <a:defRPr/>
            </a:pPr>
            <a:r>
              <a:rPr kumimoji="0" lang="en-GB" sz="1200" b="0" i="0" u="none" strike="noStrike" kern="1200" cap="none" spc="0" normalizeH="0" baseline="0" noProof="0" dirty="0">
                <a:ln>
                  <a:noFill/>
                </a:ln>
                <a:solidFill>
                  <a:srgbClr val="102C47"/>
                </a:solidFill>
                <a:effectLst/>
                <a:uLnTx/>
                <a:uFillTx/>
                <a:latin typeface="Poppins"/>
                <a:ea typeface="+mn-ea"/>
                <a:cs typeface="Poppins"/>
              </a:rPr>
              <a:t>Support organisations to reach young people in new ways</a:t>
            </a:r>
          </a:p>
          <a:p>
            <a:pPr marL="171450" marR="0" lvl="0" indent="-171450" algn="l" defTabSz="914400" rtl="0" eaLnBrk="1" fontAlgn="auto" latinLnBrk="0" hangingPunct="1">
              <a:lnSpc>
                <a:spcPct val="100000"/>
              </a:lnSpc>
              <a:spcBef>
                <a:spcPts val="0"/>
              </a:spcBef>
              <a:spcAft>
                <a:spcPts val="600"/>
              </a:spcAft>
              <a:buClrTx/>
              <a:buSzTx/>
              <a:buFont typeface="Arial"/>
              <a:buChar char="•"/>
              <a:tabLst/>
              <a:defRPr/>
            </a:pPr>
            <a:r>
              <a:rPr kumimoji="0" lang="en-GB" sz="1200" b="0" i="0" u="none" strike="noStrike" kern="1200" cap="none" spc="0" normalizeH="0" baseline="0" noProof="0" dirty="0">
                <a:ln>
                  <a:noFill/>
                </a:ln>
                <a:solidFill>
                  <a:srgbClr val="102C47"/>
                </a:solidFill>
                <a:effectLst/>
                <a:uLnTx/>
                <a:uFillTx/>
                <a:latin typeface="Poppins"/>
                <a:ea typeface="+mn-ea"/>
                <a:cs typeface="Poppins"/>
              </a:rPr>
              <a:t>Let partners test ideas, receive feedback and make changes</a:t>
            </a:r>
          </a:p>
        </p:txBody>
      </p:sp>
      <p:sp>
        <p:nvSpPr>
          <p:cNvPr id="5" name="TextBox 4">
            <a:extLst>
              <a:ext uri="{FF2B5EF4-FFF2-40B4-BE49-F238E27FC236}">
                <a16:creationId xmlns:a16="http://schemas.microsoft.com/office/drawing/2014/main" id="{159E74FF-F4E0-8C8D-6704-348ED3A99965}"/>
              </a:ext>
            </a:extLst>
          </p:cNvPr>
          <p:cNvSpPr txBox="1"/>
          <p:nvPr/>
        </p:nvSpPr>
        <p:spPr>
          <a:xfrm>
            <a:off x="227351" y="202367"/>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Poppins SemiBold"/>
                <a:ea typeface="+mn-ea"/>
                <a:cs typeface="+mn-cs"/>
              </a:rPr>
              <a:t>Your idea</a:t>
            </a:r>
            <a:endParaRPr kumimoji="0" lang="en-US" sz="2400" b="0" i="0" u="none" strike="noStrike" kern="1200" cap="none" spc="0" normalizeH="0" baseline="0" noProof="0" dirty="0">
              <a:ln>
                <a:noFill/>
              </a:ln>
              <a:solidFill>
                <a:prstClr val="white"/>
              </a:solidFill>
              <a:effectLst/>
              <a:uLnTx/>
              <a:uFillTx/>
              <a:latin typeface="Aptos" panose="020B0004020202020204"/>
              <a:ea typeface="+mn-ea"/>
              <a:cs typeface="+mn-cs"/>
            </a:endParaRPr>
          </a:p>
        </p:txBody>
      </p:sp>
      <p:pic>
        <p:nvPicPr>
          <p:cNvPr id="7" name="Graphic 6" descr="Lightbulb with solid fill">
            <a:extLst>
              <a:ext uri="{FF2B5EF4-FFF2-40B4-BE49-F238E27FC236}">
                <a16:creationId xmlns:a16="http://schemas.microsoft.com/office/drawing/2014/main" id="{6EA78F05-B321-E41C-7182-687306B238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5044" y="193706"/>
            <a:ext cx="492810" cy="472608"/>
          </a:xfrm>
          <a:prstGeom prst="rect">
            <a:avLst/>
          </a:prstGeom>
        </p:spPr>
      </p:pic>
    </p:spTree>
    <p:extLst>
      <p:ext uri="{BB962C8B-B14F-4D97-AF65-F5344CB8AC3E}">
        <p14:creationId xmlns:p14="http://schemas.microsoft.com/office/powerpoint/2010/main" val="12265700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Google Shape;152;g2ca78fb4ae3_0_315">
            <a:extLst>
              <a:ext uri="{FF2B5EF4-FFF2-40B4-BE49-F238E27FC236}">
                <a16:creationId xmlns:a16="http://schemas.microsoft.com/office/drawing/2014/main" id="{854D43A3-0A61-2A59-EB2D-1A3860C56878}"/>
              </a:ext>
            </a:extLst>
          </p:cNvPr>
          <p:cNvSpPr txBox="1"/>
          <p:nvPr/>
        </p:nvSpPr>
        <p:spPr>
          <a:xfrm>
            <a:off x="309689" y="267565"/>
            <a:ext cx="4038627" cy="1661963"/>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800" b="1" i="0" u="none" strike="noStrike" kern="1200" cap="none" spc="0" normalizeH="0" baseline="0" noProof="0" dirty="0">
                <a:ln>
                  <a:noFill/>
                </a:ln>
                <a:solidFill>
                  <a:srgbClr val="102C47"/>
                </a:solidFill>
                <a:effectLst/>
                <a:uLnTx/>
                <a:uFillTx/>
                <a:latin typeface="Poppins"/>
                <a:cs typeface="Poppins"/>
                <a:sym typeface="Arial"/>
              </a:rPr>
              <a:t>5 Questions </a:t>
            </a:r>
            <a:r>
              <a:rPr kumimoji="0" lang="en-GB" sz="2400" b="1" i="0" u="none" strike="noStrike" kern="1200" cap="none" spc="0" normalizeH="0" baseline="0" noProof="0" dirty="0">
                <a:ln>
                  <a:noFill/>
                </a:ln>
                <a:solidFill>
                  <a:srgbClr val="102C47"/>
                </a:solidFill>
                <a:effectLst/>
                <a:uLnTx/>
                <a:uFillTx/>
                <a:latin typeface="Poppins"/>
                <a:cs typeface="Poppins"/>
                <a:sym typeface="Arial"/>
              </a:rPr>
              <a:t>we'd love you to consider...</a:t>
            </a:r>
          </a:p>
        </p:txBody>
      </p:sp>
      <p:sp>
        <p:nvSpPr>
          <p:cNvPr id="5" name="Rectangle: Single Corner Rounded 4">
            <a:extLst>
              <a:ext uri="{FF2B5EF4-FFF2-40B4-BE49-F238E27FC236}">
                <a16:creationId xmlns:a16="http://schemas.microsoft.com/office/drawing/2014/main" id="{6B0A15A4-98D7-7292-243F-5361689F9038}"/>
              </a:ext>
            </a:extLst>
          </p:cNvPr>
          <p:cNvSpPr/>
          <p:nvPr/>
        </p:nvSpPr>
        <p:spPr>
          <a:xfrm flipH="1">
            <a:off x="4491588" y="374604"/>
            <a:ext cx="5415612" cy="1078887"/>
          </a:xfrm>
          <a:prstGeom prst="round1Rect">
            <a:avLst/>
          </a:prstGeom>
          <a:solidFill>
            <a:srgbClr val="0072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0B0004020202020204"/>
              <a:ea typeface="+mn-ea"/>
              <a:cs typeface="+mn-cs"/>
            </a:endParaRPr>
          </a:p>
        </p:txBody>
      </p:sp>
      <p:sp>
        <p:nvSpPr>
          <p:cNvPr id="6" name="Rectangle: Single Corner Rounded 5">
            <a:extLst>
              <a:ext uri="{FF2B5EF4-FFF2-40B4-BE49-F238E27FC236}">
                <a16:creationId xmlns:a16="http://schemas.microsoft.com/office/drawing/2014/main" id="{5742D465-7ED1-4919-5B93-29DB0562129B}"/>
              </a:ext>
            </a:extLst>
          </p:cNvPr>
          <p:cNvSpPr/>
          <p:nvPr/>
        </p:nvSpPr>
        <p:spPr>
          <a:xfrm flipH="1">
            <a:off x="4491588" y="1631813"/>
            <a:ext cx="5415612" cy="1078887"/>
          </a:xfrm>
          <a:prstGeom prst="round1Rect">
            <a:avLst/>
          </a:prstGeom>
          <a:solidFill>
            <a:srgbClr val="0072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0B0004020202020204"/>
              <a:ea typeface="+mn-ea"/>
              <a:cs typeface="+mn-cs"/>
            </a:endParaRPr>
          </a:p>
        </p:txBody>
      </p:sp>
      <p:sp>
        <p:nvSpPr>
          <p:cNvPr id="7" name="Rectangle: Single Corner Rounded 6">
            <a:extLst>
              <a:ext uri="{FF2B5EF4-FFF2-40B4-BE49-F238E27FC236}">
                <a16:creationId xmlns:a16="http://schemas.microsoft.com/office/drawing/2014/main" id="{798ED8B5-15E8-1951-77E2-EBBAD1BBE545}"/>
              </a:ext>
            </a:extLst>
          </p:cNvPr>
          <p:cNvSpPr/>
          <p:nvPr/>
        </p:nvSpPr>
        <p:spPr>
          <a:xfrm flipH="1">
            <a:off x="4497070" y="2889022"/>
            <a:ext cx="5415612" cy="1078887"/>
          </a:xfrm>
          <a:prstGeom prst="round1Rect">
            <a:avLst/>
          </a:prstGeom>
          <a:solidFill>
            <a:srgbClr val="0072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0B0004020202020204"/>
              <a:ea typeface="+mn-ea"/>
              <a:cs typeface="+mn-cs"/>
            </a:endParaRPr>
          </a:p>
        </p:txBody>
      </p:sp>
      <p:sp>
        <p:nvSpPr>
          <p:cNvPr id="8" name="Rectangle: Single Corner Rounded 7">
            <a:extLst>
              <a:ext uri="{FF2B5EF4-FFF2-40B4-BE49-F238E27FC236}">
                <a16:creationId xmlns:a16="http://schemas.microsoft.com/office/drawing/2014/main" id="{76092497-A6A2-737E-6B4C-97694A0E2E60}"/>
              </a:ext>
            </a:extLst>
          </p:cNvPr>
          <p:cNvSpPr/>
          <p:nvPr/>
        </p:nvSpPr>
        <p:spPr>
          <a:xfrm flipH="1">
            <a:off x="4497070" y="4146230"/>
            <a:ext cx="5415612" cy="1078887"/>
          </a:xfrm>
          <a:prstGeom prst="round1Rect">
            <a:avLst/>
          </a:prstGeom>
          <a:solidFill>
            <a:srgbClr val="0072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0B0004020202020204"/>
              <a:ea typeface="+mn-ea"/>
              <a:cs typeface="+mn-cs"/>
            </a:endParaRPr>
          </a:p>
        </p:txBody>
      </p:sp>
      <p:sp>
        <p:nvSpPr>
          <p:cNvPr id="9" name="Rectangle: Single Corner Rounded 8">
            <a:extLst>
              <a:ext uri="{FF2B5EF4-FFF2-40B4-BE49-F238E27FC236}">
                <a16:creationId xmlns:a16="http://schemas.microsoft.com/office/drawing/2014/main" id="{4EE32CB3-1092-D512-CAE3-7F2D1CFFF322}"/>
              </a:ext>
            </a:extLst>
          </p:cNvPr>
          <p:cNvSpPr/>
          <p:nvPr/>
        </p:nvSpPr>
        <p:spPr>
          <a:xfrm flipH="1">
            <a:off x="4491588" y="5403439"/>
            <a:ext cx="5415612" cy="1078887"/>
          </a:xfrm>
          <a:prstGeom prst="round1Rect">
            <a:avLst/>
          </a:prstGeom>
          <a:solidFill>
            <a:srgbClr val="0072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0B0004020202020204"/>
              <a:ea typeface="+mn-ea"/>
              <a:cs typeface="+mn-cs"/>
            </a:endParaRPr>
          </a:p>
        </p:txBody>
      </p:sp>
      <p:sp>
        <p:nvSpPr>
          <p:cNvPr id="11" name="TextBox 10">
            <a:extLst>
              <a:ext uri="{FF2B5EF4-FFF2-40B4-BE49-F238E27FC236}">
                <a16:creationId xmlns:a16="http://schemas.microsoft.com/office/drawing/2014/main" id="{636312EB-B823-04EF-0802-1046ACDAE1C8}"/>
              </a:ext>
            </a:extLst>
          </p:cNvPr>
          <p:cNvSpPr txBox="1"/>
          <p:nvPr/>
        </p:nvSpPr>
        <p:spPr>
          <a:xfrm>
            <a:off x="4646933" y="496312"/>
            <a:ext cx="5088598" cy="52322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Poppins"/>
                <a:ea typeface="+mn-lt"/>
                <a:cs typeface="+mn-lt"/>
              </a:rPr>
              <a:t>Who </a:t>
            </a:r>
            <a:r>
              <a:rPr kumimoji="0" lang="en-US" sz="1400" b="0" i="0" u="none" strike="noStrike" kern="1200" cap="none" spc="0" normalizeH="0" baseline="0" noProof="0" dirty="0">
                <a:ln>
                  <a:noFill/>
                </a:ln>
                <a:solidFill>
                  <a:srgbClr val="FFFFFF"/>
                </a:solidFill>
                <a:effectLst/>
                <a:uLnTx/>
                <a:uFillTx/>
                <a:latin typeface="Poppins"/>
                <a:ea typeface="+mn-lt"/>
                <a:cs typeface="+mn-lt"/>
              </a:rPr>
              <a:t>would be involved? What organisations receive support? Who are the young people? </a:t>
            </a:r>
            <a:endParaRPr kumimoji="0" lang="en-US" sz="1600" b="0" i="0" u="none" strike="noStrike" kern="1200" cap="none" spc="0" normalizeH="0" baseline="0" noProof="0" dirty="0">
              <a:ln>
                <a:noFill/>
              </a:ln>
              <a:solidFill>
                <a:srgbClr val="FFFFFF"/>
              </a:solidFill>
              <a:effectLst/>
              <a:uLnTx/>
              <a:uFillTx/>
              <a:latin typeface="Poppins"/>
              <a:ea typeface="+mn-ea"/>
              <a:cs typeface="+mn-cs"/>
            </a:endParaRPr>
          </a:p>
        </p:txBody>
      </p:sp>
      <p:sp>
        <p:nvSpPr>
          <p:cNvPr id="12" name="TextBox 11">
            <a:extLst>
              <a:ext uri="{FF2B5EF4-FFF2-40B4-BE49-F238E27FC236}">
                <a16:creationId xmlns:a16="http://schemas.microsoft.com/office/drawing/2014/main" id="{837CB8B9-2D65-663B-3807-4F7019911569}"/>
              </a:ext>
            </a:extLst>
          </p:cNvPr>
          <p:cNvSpPr txBox="1"/>
          <p:nvPr/>
        </p:nvSpPr>
        <p:spPr>
          <a:xfrm>
            <a:off x="4646933" y="1738303"/>
            <a:ext cx="5063615" cy="738664"/>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Poppins"/>
                <a:ea typeface="+mn-lt"/>
                <a:cs typeface="+mn-lt"/>
              </a:rPr>
              <a:t>What </a:t>
            </a:r>
            <a:r>
              <a:rPr kumimoji="0" lang="en-GB" sz="1400" b="0" i="0" u="none" strike="noStrike" kern="1200" cap="none" spc="0" normalizeH="0" baseline="0" noProof="0" dirty="0">
                <a:ln>
                  <a:noFill/>
                </a:ln>
                <a:solidFill>
                  <a:srgbClr val="FFFFFF"/>
                </a:solidFill>
                <a:effectLst/>
                <a:uLnTx/>
                <a:uFillTx/>
                <a:latin typeface="Poppins"/>
                <a:ea typeface="+mn-lt"/>
                <a:cs typeface="+mn-lt"/>
              </a:rPr>
              <a:t>type of support would this include? How do we help organisations to build their confidence with youth voice? </a:t>
            </a:r>
            <a:endParaRPr kumimoji="0" lang="en-GB" sz="1400" b="0" i="0" u="none" strike="noStrike" kern="1200" cap="none" spc="0" normalizeH="0" baseline="0" noProof="0" dirty="0">
              <a:ln>
                <a:noFill/>
              </a:ln>
              <a:solidFill>
                <a:srgbClr val="FFFFFF"/>
              </a:solidFill>
              <a:effectLst/>
              <a:uLnTx/>
              <a:uFillTx/>
              <a:latin typeface="Poppins"/>
              <a:ea typeface="+mn-ea"/>
              <a:cs typeface="+mn-cs"/>
            </a:endParaRPr>
          </a:p>
        </p:txBody>
      </p:sp>
      <p:sp>
        <p:nvSpPr>
          <p:cNvPr id="13" name="TextBox 12">
            <a:extLst>
              <a:ext uri="{FF2B5EF4-FFF2-40B4-BE49-F238E27FC236}">
                <a16:creationId xmlns:a16="http://schemas.microsoft.com/office/drawing/2014/main" id="{AC915A82-E898-76D1-543A-133571C070C1}"/>
              </a:ext>
            </a:extLst>
          </p:cNvPr>
          <p:cNvSpPr txBox="1"/>
          <p:nvPr/>
        </p:nvSpPr>
        <p:spPr>
          <a:xfrm>
            <a:off x="4646933" y="3069783"/>
            <a:ext cx="5063615" cy="98488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Poppins"/>
                <a:ea typeface="+mn-lt"/>
                <a:cs typeface="+mn-lt"/>
              </a:rPr>
              <a:t>How can we create a </a:t>
            </a:r>
            <a:r>
              <a:rPr kumimoji="0" lang="en-US" sz="1400" b="1" i="0" u="none" strike="noStrike" kern="1200" cap="none" spc="0" normalizeH="0" baseline="0" noProof="0" dirty="0">
                <a:ln>
                  <a:noFill/>
                </a:ln>
                <a:solidFill>
                  <a:srgbClr val="FFFFFF"/>
                </a:solidFill>
                <a:effectLst/>
                <a:uLnTx/>
                <a:uFillTx/>
                <a:latin typeface="Poppins"/>
                <a:ea typeface="+mn-lt"/>
                <a:cs typeface="+mn-lt"/>
              </a:rPr>
              <a:t>supportive environment </a:t>
            </a:r>
            <a:r>
              <a:rPr kumimoji="0" lang="en-US" sz="1400" b="0" i="0" u="none" strike="noStrike" kern="1200" cap="none" spc="0" normalizeH="0" baseline="0" noProof="0" dirty="0">
                <a:ln>
                  <a:noFill/>
                </a:ln>
                <a:solidFill>
                  <a:srgbClr val="FFFFFF"/>
                </a:solidFill>
                <a:effectLst/>
                <a:uLnTx/>
                <a:uFillTx/>
                <a:latin typeface="Poppins"/>
                <a:ea typeface="+mn-lt"/>
                <a:cs typeface="+mn-lt"/>
              </a:rPr>
              <a:t>for organisations to try new things quickly and to learn quickly?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FFFFFF"/>
              </a:solidFill>
              <a:effectLst/>
              <a:uLnTx/>
              <a:uFillTx/>
              <a:latin typeface="Aptos"/>
              <a:ea typeface="+mn-ea"/>
              <a:cs typeface="Poppins"/>
            </a:endParaRPr>
          </a:p>
        </p:txBody>
      </p:sp>
      <p:sp>
        <p:nvSpPr>
          <p:cNvPr id="14" name="TextBox 13">
            <a:extLst>
              <a:ext uri="{FF2B5EF4-FFF2-40B4-BE49-F238E27FC236}">
                <a16:creationId xmlns:a16="http://schemas.microsoft.com/office/drawing/2014/main" id="{665BB24E-A2C6-EA6C-3466-B1B4BAEF7829}"/>
              </a:ext>
            </a:extLst>
          </p:cNvPr>
          <p:cNvSpPr txBox="1"/>
          <p:nvPr/>
        </p:nvSpPr>
        <p:spPr>
          <a:xfrm>
            <a:off x="4646933" y="4270993"/>
            <a:ext cx="5063615" cy="98488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Poppins"/>
                <a:ea typeface="+mn-lt"/>
                <a:cs typeface="+mn-lt"/>
              </a:rPr>
              <a:t>What </a:t>
            </a:r>
            <a:r>
              <a:rPr kumimoji="0" lang="en-GB" sz="1400" b="1" i="0" u="none" strike="noStrike" kern="1200" cap="none" spc="0" normalizeH="0" baseline="0" noProof="0" dirty="0">
                <a:ln>
                  <a:noFill/>
                </a:ln>
                <a:solidFill>
                  <a:srgbClr val="FFFFFF"/>
                </a:solidFill>
                <a:effectLst/>
                <a:uLnTx/>
                <a:uFillTx/>
                <a:latin typeface="Poppins"/>
                <a:ea typeface="+mn-lt"/>
                <a:cs typeface="+mn-lt"/>
              </a:rPr>
              <a:t>reward and/or recognition </a:t>
            </a:r>
            <a:r>
              <a:rPr kumimoji="0" lang="en-GB" sz="1400" b="0" i="0" u="none" strike="noStrike" kern="1200" cap="none" spc="0" normalizeH="0" baseline="0" noProof="0" dirty="0">
                <a:ln>
                  <a:noFill/>
                </a:ln>
                <a:solidFill>
                  <a:srgbClr val="FFFFFF"/>
                </a:solidFill>
                <a:effectLst/>
                <a:uLnTx/>
                <a:uFillTx/>
                <a:latin typeface="Poppins"/>
                <a:ea typeface="+mn-lt"/>
                <a:cs typeface="+mn-lt"/>
              </a:rPr>
              <a:t>should young people get for being part of this? E.g. qualifications, vouchers, featured social media</a:t>
            </a:r>
            <a:endParaRPr kumimoji="0" lang="en-US" sz="1400" b="0" i="0" u="none" strike="noStrike" kern="1200" cap="none" spc="0" normalizeH="0" baseline="0" noProof="0" dirty="0">
              <a:ln>
                <a:noFill/>
              </a:ln>
              <a:solidFill>
                <a:srgbClr val="FFFFFF"/>
              </a:solidFill>
              <a:effectLst/>
              <a:uLnTx/>
              <a:uFillTx/>
              <a:latin typeface="Poppins"/>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ptos"/>
              <a:ea typeface="+mn-ea"/>
              <a:cs typeface="Poppins"/>
            </a:endParaRPr>
          </a:p>
        </p:txBody>
      </p:sp>
      <p:sp>
        <p:nvSpPr>
          <p:cNvPr id="15" name="TextBox 14">
            <a:extLst>
              <a:ext uri="{FF2B5EF4-FFF2-40B4-BE49-F238E27FC236}">
                <a16:creationId xmlns:a16="http://schemas.microsoft.com/office/drawing/2014/main" id="{ABD3D9B9-E870-6123-D158-87FCE49CC94E}"/>
              </a:ext>
            </a:extLst>
          </p:cNvPr>
          <p:cNvSpPr txBox="1"/>
          <p:nvPr/>
        </p:nvSpPr>
        <p:spPr>
          <a:xfrm>
            <a:off x="4646933" y="5622026"/>
            <a:ext cx="5063615" cy="52322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Poppins"/>
                <a:ea typeface="+mn-ea"/>
                <a:cs typeface="Poppins"/>
              </a:rPr>
              <a:t>How can young people help </a:t>
            </a:r>
            <a:r>
              <a:rPr kumimoji="0" lang="en-GB" sz="1400" b="1" i="0" u="none" strike="noStrike" kern="1200" cap="none" spc="0" normalizeH="0" baseline="0" noProof="0" dirty="0">
                <a:ln>
                  <a:noFill/>
                </a:ln>
                <a:solidFill>
                  <a:srgbClr val="FFFFFF"/>
                </a:solidFill>
                <a:effectLst/>
                <a:uLnTx/>
                <a:uFillTx/>
                <a:latin typeface="Poppins"/>
                <a:ea typeface="+mn-ea"/>
                <a:cs typeface="Poppins"/>
              </a:rPr>
              <a:t>share the impact</a:t>
            </a:r>
            <a:r>
              <a:rPr kumimoji="0" lang="en-GB" sz="1400" b="0" i="0" u="none" strike="noStrike" kern="1200" cap="none" spc="0" normalizeH="0" baseline="0" noProof="0" dirty="0">
                <a:ln>
                  <a:noFill/>
                </a:ln>
                <a:solidFill>
                  <a:srgbClr val="FFFFFF"/>
                </a:solidFill>
                <a:effectLst/>
                <a:uLnTx/>
                <a:uFillTx/>
                <a:latin typeface="Poppins"/>
                <a:ea typeface="+mn-ea"/>
                <a:cs typeface="Poppins"/>
              </a:rPr>
              <a:t> to get more organisations to embed youth voice?</a:t>
            </a:r>
          </a:p>
        </p:txBody>
      </p:sp>
      <p:pic>
        <p:nvPicPr>
          <p:cNvPr id="10" name="Picture 9" descr="A cartoon of a person&#10;&#10;Description automatically generated">
            <a:extLst>
              <a:ext uri="{FF2B5EF4-FFF2-40B4-BE49-F238E27FC236}">
                <a16:creationId xmlns:a16="http://schemas.microsoft.com/office/drawing/2014/main" id="{0B26BCA8-1D6B-DD54-8769-98F5A6D71B6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Lst>
          </a:blip>
          <a:srcRect l="11708" t="-5226" r="16660"/>
          <a:stretch/>
        </p:blipFill>
        <p:spPr>
          <a:xfrm>
            <a:off x="88540" y="3422056"/>
            <a:ext cx="2339048" cy="3436024"/>
          </a:xfrm>
          <a:prstGeom prst="rect">
            <a:avLst/>
          </a:prstGeom>
        </p:spPr>
      </p:pic>
      <p:pic>
        <p:nvPicPr>
          <p:cNvPr id="17" name="Picture 16" descr="A cartoon of a person&#10;&#10;Description automatically generated">
            <a:extLst>
              <a:ext uri="{FF2B5EF4-FFF2-40B4-BE49-F238E27FC236}">
                <a16:creationId xmlns:a16="http://schemas.microsoft.com/office/drawing/2014/main" id="{63370013-1680-F0A8-E56F-609CE480D223}"/>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5000"/>
                    </a14:imgEffect>
                  </a14:imgLayer>
                </a14:imgProps>
              </a:ext>
            </a:extLst>
          </a:blip>
          <a:srcRect l="18474" r="18305" b="3211"/>
          <a:stretch/>
        </p:blipFill>
        <p:spPr>
          <a:xfrm>
            <a:off x="1918762" y="3565710"/>
            <a:ext cx="2153980" cy="3296818"/>
          </a:xfrm>
          <a:prstGeom prst="rect">
            <a:avLst/>
          </a:prstGeom>
        </p:spPr>
      </p:pic>
    </p:spTree>
    <p:extLst>
      <p:ext uri="{BB962C8B-B14F-4D97-AF65-F5344CB8AC3E}">
        <p14:creationId xmlns:p14="http://schemas.microsoft.com/office/powerpoint/2010/main" val="123533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012C1D0-9E73-CEBE-4DAF-F8DEB2D9BE7D}"/>
              </a:ext>
            </a:extLst>
          </p:cNvPr>
          <p:cNvSpPr/>
          <p:nvPr/>
        </p:nvSpPr>
        <p:spPr>
          <a:xfrm>
            <a:off x="-6791" y="-13578"/>
            <a:ext cx="9910571" cy="2513083"/>
          </a:xfrm>
          <a:prstGeom prst="rect">
            <a:avLst/>
          </a:prstGeom>
          <a:solidFill>
            <a:srgbClr val="0072D6"/>
          </a:solidFill>
          <a:ln>
            <a:solidFill>
              <a:srgbClr val="0072D6"/>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33554"/>
              </a:solidFill>
              <a:effectLst/>
              <a:uLnTx/>
              <a:uFillTx/>
              <a:latin typeface="Aptos" panose="020B0004020202020204"/>
              <a:ea typeface="+mn-ea"/>
              <a:cs typeface="+mn-cs"/>
            </a:endParaRPr>
          </a:p>
        </p:txBody>
      </p:sp>
      <p:sp>
        <p:nvSpPr>
          <p:cNvPr id="4" name="Google Shape;152;g2ca78fb4ae3_0_315">
            <a:extLst>
              <a:ext uri="{FF2B5EF4-FFF2-40B4-BE49-F238E27FC236}">
                <a16:creationId xmlns:a16="http://schemas.microsoft.com/office/drawing/2014/main" id="{98925C0C-04B2-616B-23D9-0AC0FB048E3E}"/>
              </a:ext>
            </a:extLst>
          </p:cNvPr>
          <p:cNvSpPr txBox="1"/>
          <p:nvPr/>
        </p:nvSpPr>
        <p:spPr>
          <a:xfrm>
            <a:off x="2150928" y="1019405"/>
            <a:ext cx="7416264" cy="1501022"/>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800"/>
              </a:spcAft>
              <a:buClr>
                <a:srgbClr val="000000"/>
              </a:buClr>
              <a:buSzTx/>
              <a:buFont typeface="Arial"/>
              <a:buNone/>
              <a:tabLst/>
              <a:defRPr/>
            </a:pPr>
            <a:r>
              <a:rPr kumimoji="0" lang="en-GB" sz="1400" b="1" i="0" u="none" strike="noStrike" kern="1200" cap="none" spc="0" normalizeH="0" baseline="0" noProof="0" dirty="0">
                <a:ln>
                  <a:noFill/>
                </a:ln>
                <a:solidFill>
                  <a:prstClr val="white"/>
                </a:solidFill>
                <a:effectLst/>
                <a:uLnTx/>
                <a:uFillTx/>
                <a:latin typeface="Poppins"/>
                <a:cs typeface="Poppins"/>
                <a:sym typeface="Arial"/>
              </a:rPr>
              <a:t>El works for a local community sport organisation. </a:t>
            </a:r>
            <a:endParaRPr kumimoji="0" lang="en-US" sz="1400" b="1" i="0" u="none" strike="noStrike" kern="1200" cap="none" spc="0" normalizeH="0" baseline="0" noProof="0" dirty="0">
              <a:ln>
                <a:noFill/>
              </a:ln>
              <a:solidFill>
                <a:prstClr val="white"/>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800"/>
              </a:spcAft>
              <a:buClr>
                <a:srgbClr val="000000"/>
              </a:buClr>
              <a:buSzTx/>
              <a:buFont typeface="Arial"/>
              <a:buNone/>
              <a:tabLst/>
              <a:defRPr/>
            </a:pPr>
            <a:r>
              <a:rPr kumimoji="0" lang="en-GB" sz="1400" b="0" i="0" u="none" strike="noStrike" kern="1200" cap="none" spc="0" normalizeH="0" baseline="0" noProof="0" dirty="0">
                <a:ln>
                  <a:noFill/>
                </a:ln>
                <a:solidFill>
                  <a:prstClr val="white"/>
                </a:solidFill>
                <a:effectLst/>
                <a:uLnTx/>
                <a:uFillTx/>
                <a:latin typeface="Poppins"/>
                <a:cs typeface="Poppins"/>
                <a:sym typeface="Arial"/>
              </a:rPr>
              <a:t>For this organisation they work with young people regularly. She's looking to engage more young people in the area, from a range of backgrounds. El's local area has high crime rates, but she has seen that getting involved in sport can give young people a positive purpose. </a:t>
            </a:r>
            <a:endParaRPr kumimoji="0" lang="en-US" sz="1400" b="0" i="0" u="none" strike="noStrike" kern="1200" cap="none" spc="0" normalizeH="0" baseline="0" noProof="0" dirty="0">
              <a:ln>
                <a:noFill/>
              </a:ln>
              <a:solidFill>
                <a:prstClr val="white"/>
              </a:solidFill>
              <a:effectLst/>
              <a:uLnTx/>
              <a:uFillTx/>
              <a:latin typeface="Arial"/>
              <a:cs typeface="Arial"/>
              <a:sym typeface="Arial"/>
            </a:endParaRPr>
          </a:p>
        </p:txBody>
      </p:sp>
      <p:sp>
        <p:nvSpPr>
          <p:cNvPr id="3" name="TextBox 2">
            <a:extLst>
              <a:ext uri="{FF2B5EF4-FFF2-40B4-BE49-F238E27FC236}">
                <a16:creationId xmlns:a16="http://schemas.microsoft.com/office/drawing/2014/main" id="{53DF267E-8EC4-9861-CACA-CFA3A544C3E4}"/>
              </a:ext>
            </a:extLst>
          </p:cNvPr>
          <p:cNvSpPr txBox="1"/>
          <p:nvPr/>
        </p:nvSpPr>
        <p:spPr>
          <a:xfrm>
            <a:off x="2153676" y="541443"/>
            <a:ext cx="70650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Poppins"/>
                <a:ea typeface="+mn-ea"/>
                <a:cs typeface="Poppins"/>
              </a:rPr>
              <a:t>El</a:t>
            </a:r>
            <a:r>
              <a:rPr kumimoji="0" lang="en-US" sz="3200" b="0" i="0" u="none" strike="noStrike" kern="1200" cap="none" spc="0" normalizeH="0" baseline="0" noProof="0" dirty="0">
                <a:ln>
                  <a:noFill/>
                </a:ln>
                <a:solidFill>
                  <a:prstClr val="white"/>
                </a:solidFill>
                <a:effectLst/>
                <a:uLnTx/>
                <a:uFillTx/>
                <a:latin typeface="Poppins"/>
                <a:ea typeface="+mn-ea"/>
                <a:cs typeface="Poppins"/>
              </a:rPr>
              <a:t>: 34, Nottingham</a:t>
            </a:r>
          </a:p>
        </p:txBody>
      </p:sp>
      <p:grpSp>
        <p:nvGrpSpPr>
          <p:cNvPr id="25" name="Group 24">
            <a:extLst>
              <a:ext uri="{FF2B5EF4-FFF2-40B4-BE49-F238E27FC236}">
                <a16:creationId xmlns:a16="http://schemas.microsoft.com/office/drawing/2014/main" id="{93C3D483-43F6-5522-25FD-142821D121A6}"/>
              </a:ext>
            </a:extLst>
          </p:cNvPr>
          <p:cNvGrpSpPr/>
          <p:nvPr/>
        </p:nvGrpSpPr>
        <p:grpSpPr>
          <a:xfrm>
            <a:off x="408461" y="4432104"/>
            <a:ext cx="4505186" cy="2098411"/>
            <a:chOff x="422050" y="4880696"/>
            <a:chExt cx="4090737" cy="1677009"/>
          </a:xfrm>
        </p:grpSpPr>
        <p:sp>
          <p:nvSpPr>
            <p:cNvPr id="14" name="Rectangle: Single Corner Rounded 13">
              <a:extLst>
                <a:ext uri="{FF2B5EF4-FFF2-40B4-BE49-F238E27FC236}">
                  <a16:creationId xmlns:a16="http://schemas.microsoft.com/office/drawing/2014/main" id="{0851C53B-63D8-D919-BD64-7B8911B72B2B}"/>
                </a:ext>
              </a:extLst>
            </p:cNvPr>
            <p:cNvSpPr/>
            <p:nvPr/>
          </p:nvSpPr>
          <p:spPr>
            <a:xfrm flipH="1">
              <a:off x="422050" y="4880696"/>
              <a:ext cx="4090737" cy="1677009"/>
            </a:xfrm>
            <a:prstGeom prst="round1Rect">
              <a:avLst/>
            </a:prstGeom>
            <a:solidFill>
              <a:schemeClr val="bg1"/>
            </a:solidFill>
            <a:ln>
              <a:solidFill>
                <a:srgbClr val="0072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ptos" panose="020B0004020202020204"/>
                <a:ea typeface="+mn-ea"/>
                <a:cs typeface="+mn-cs"/>
              </a:endParaRPr>
            </a:p>
          </p:txBody>
        </p:sp>
        <p:sp>
          <p:nvSpPr>
            <p:cNvPr id="16" name="TextBox 15">
              <a:extLst>
                <a:ext uri="{FF2B5EF4-FFF2-40B4-BE49-F238E27FC236}">
                  <a16:creationId xmlns:a16="http://schemas.microsoft.com/office/drawing/2014/main" id="{E68FFF38-A99D-4EF2-9622-E0B6D269D43D}"/>
                </a:ext>
              </a:extLst>
            </p:cNvPr>
            <p:cNvSpPr txBox="1"/>
            <p:nvPr/>
          </p:nvSpPr>
          <p:spPr>
            <a:xfrm>
              <a:off x="530060" y="5425862"/>
              <a:ext cx="3711032" cy="893688"/>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0E2841">
                      <a:lumMod val="90000"/>
                      <a:lumOff val="10000"/>
                    </a:srgbClr>
                  </a:solidFill>
                  <a:effectLst/>
                  <a:uLnTx/>
                  <a:uFillTx/>
                  <a:latin typeface="Poppins"/>
                  <a:ea typeface="+mn-lt"/>
                  <a:cs typeface="Poppins"/>
                </a:rPr>
                <a:t>Limited connections with organisations out of the area.</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0E2841">
                      <a:lumMod val="90000"/>
                      <a:lumOff val="10000"/>
                    </a:srgbClr>
                  </a:solidFill>
                  <a:effectLst/>
                  <a:uLnTx/>
                  <a:uFillTx/>
                  <a:latin typeface="Poppins"/>
                  <a:ea typeface="+mn-lt"/>
                  <a:cs typeface="Poppins"/>
                </a:rPr>
                <a:t>Lack of funding to try new things – wants to test how to reach young people impacted by crime and hear their voice.</a:t>
              </a:r>
              <a:endParaRPr kumimoji="0" lang="en-GB" sz="18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7" name="TextBox 16">
              <a:extLst>
                <a:ext uri="{FF2B5EF4-FFF2-40B4-BE49-F238E27FC236}">
                  <a16:creationId xmlns:a16="http://schemas.microsoft.com/office/drawing/2014/main" id="{887C3C9D-B092-B213-FEF5-8BD5991EB197}"/>
                </a:ext>
              </a:extLst>
            </p:cNvPr>
            <p:cNvSpPr txBox="1"/>
            <p:nvPr/>
          </p:nvSpPr>
          <p:spPr>
            <a:xfrm>
              <a:off x="940673" y="5015674"/>
              <a:ext cx="2880111" cy="29612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02C47"/>
                  </a:solidFill>
                  <a:effectLst/>
                  <a:uLnTx/>
                  <a:uFillTx/>
                  <a:latin typeface="Poppins"/>
                  <a:ea typeface="+mn-lt"/>
                  <a:cs typeface="+mn-lt"/>
                </a:rPr>
                <a:t>Struggles</a:t>
              </a:r>
              <a:endParaRPr kumimoji="0" lang="en-US" sz="1800" b="0" i="0" u="none" strike="noStrike" kern="1200" cap="none" spc="0" normalizeH="0" baseline="0" noProof="0" dirty="0">
                <a:ln>
                  <a:noFill/>
                </a:ln>
                <a:solidFill>
                  <a:srgbClr val="102C47"/>
                </a:solidFill>
                <a:effectLst/>
                <a:uLnTx/>
                <a:uFillTx/>
                <a:latin typeface="Aptos" panose="020B0004020202020204"/>
                <a:ea typeface="+mn-ea"/>
                <a:cs typeface="+mn-cs"/>
              </a:endParaRPr>
            </a:p>
          </p:txBody>
        </p:sp>
        <p:pic>
          <p:nvPicPr>
            <p:cNvPr id="18" name="Graphic 17" descr="Sad face with solid fill with solid fill">
              <a:extLst>
                <a:ext uri="{FF2B5EF4-FFF2-40B4-BE49-F238E27FC236}">
                  <a16:creationId xmlns:a16="http://schemas.microsoft.com/office/drawing/2014/main" id="{5C31F40F-D086-6E59-394C-26F7A2A08C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2189" y="5028426"/>
              <a:ext cx="353874" cy="294723"/>
            </a:xfrm>
            <a:prstGeom prst="rect">
              <a:avLst/>
            </a:prstGeom>
          </p:spPr>
        </p:pic>
      </p:grpSp>
      <p:grpSp>
        <p:nvGrpSpPr>
          <p:cNvPr id="26" name="Group 25">
            <a:extLst>
              <a:ext uri="{FF2B5EF4-FFF2-40B4-BE49-F238E27FC236}">
                <a16:creationId xmlns:a16="http://schemas.microsoft.com/office/drawing/2014/main" id="{8A0B90AD-C7A9-131A-A40A-F7C5BC5237B4}"/>
              </a:ext>
            </a:extLst>
          </p:cNvPr>
          <p:cNvGrpSpPr/>
          <p:nvPr/>
        </p:nvGrpSpPr>
        <p:grpSpPr>
          <a:xfrm>
            <a:off x="5003300" y="2651804"/>
            <a:ext cx="4561645" cy="1670682"/>
            <a:chOff x="4641979" y="2960955"/>
            <a:chExt cx="4142002" cy="2258281"/>
          </a:xfrm>
        </p:grpSpPr>
        <p:sp>
          <p:nvSpPr>
            <p:cNvPr id="19" name="Rectangle: Single Corner Rounded 18">
              <a:extLst>
                <a:ext uri="{FF2B5EF4-FFF2-40B4-BE49-F238E27FC236}">
                  <a16:creationId xmlns:a16="http://schemas.microsoft.com/office/drawing/2014/main" id="{05DC7E7B-AE02-0A2A-4057-73398E31ABEB}"/>
                </a:ext>
              </a:extLst>
            </p:cNvPr>
            <p:cNvSpPr/>
            <p:nvPr/>
          </p:nvSpPr>
          <p:spPr>
            <a:xfrm rot="10800000" flipH="1">
              <a:off x="4641979" y="2960955"/>
              <a:ext cx="4142002" cy="2258281"/>
            </a:xfrm>
            <a:prstGeom prst="round1Rect">
              <a:avLst/>
            </a:prstGeom>
            <a:solidFill>
              <a:schemeClr val="bg1"/>
            </a:solidFill>
            <a:ln>
              <a:solidFill>
                <a:srgbClr val="0072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ptos" panose="020B0004020202020204"/>
                <a:ea typeface="+mn-ea"/>
                <a:cs typeface="+mn-cs"/>
              </a:endParaRPr>
            </a:p>
          </p:txBody>
        </p:sp>
        <p:sp>
          <p:nvSpPr>
            <p:cNvPr id="21" name="TextBox 20">
              <a:extLst>
                <a:ext uri="{FF2B5EF4-FFF2-40B4-BE49-F238E27FC236}">
                  <a16:creationId xmlns:a16="http://schemas.microsoft.com/office/drawing/2014/main" id="{85C7596D-B0E1-978E-378D-65372608A9F6}"/>
                </a:ext>
              </a:extLst>
            </p:cNvPr>
            <p:cNvSpPr txBox="1"/>
            <p:nvPr/>
          </p:nvSpPr>
          <p:spPr>
            <a:xfrm>
              <a:off x="4781431" y="3685840"/>
              <a:ext cx="3978741" cy="1296612"/>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GB" sz="1200" b="0" i="0" u="none" strike="noStrike" kern="1200" cap="none" spc="0" normalizeH="0" baseline="0" noProof="0" dirty="0">
                  <a:ln>
                    <a:noFill/>
                  </a:ln>
                  <a:solidFill>
                    <a:srgbClr val="133554"/>
                  </a:solidFill>
                  <a:effectLst/>
                  <a:uLnTx/>
                  <a:uFillTx/>
                  <a:latin typeface="Poppins"/>
                  <a:ea typeface="+mn-ea"/>
                  <a:cs typeface="Poppins"/>
                </a:rPr>
                <a:t>Concerned about growing inactivity in the area.</a:t>
              </a:r>
            </a:p>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GB" sz="1200" b="0" i="0" u="none" strike="noStrike" kern="1200" cap="none" spc="0" normalizeH="0" baseline="0" noProof="0" dirty="0">
                  <a:ln>
                    <a:noFill/>
                  </a:ln>
                  <a:solidFill>
                    <a:srgbClr val="133554"/>
                  </a:solidFill>
                  <a:effectLst/>
                  <a:uLnTx/>
                  <a:uFillTx/>
                  <a:latin typeface="Poppins"/>
                  <a:ea typeface="+mn-ea"/>
                  <a:cs typeface="Poppins"/>
                </a:rPr>
                <a:t>Ensuring activities reflect what the young people want to do and enjoy.</a:t>
              </a:r>
            </a:p>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GB" sz="1200" b="0" i="0" u="none" strike="noStrike" kern="1200" cap="none" spc="0" normalizeH="0" baseline="0" noProof="0" dirty="0">
                  <a:ln>
                    <a:noFill/>
                  </a:ln>
                  <a:solidFill>
                    <a:srgbClr val="133554"/>
                  </a:solidFill>
                  <a:effectLst/>
                  <a:uLnTx/>
                  <a:uFillTx/>
                  <a:latin typeface="Poppins"/>
                  <a:ea typeface="+mn-ea"/>
                  <a:cs typeface="Poppins"/>
                </a:rPr>
                <a:t>Seeing young people grow and develop.</a:t>
              </a:r>
            </a:p>
          </p:txBody>
        </p:sp>
        <p:sp>
          <p:nvSpPr>
            <p:cNvPr id="22" name="TextBox 21">
              <a:extLst>
                <a:ext uri="{FF2B5EF4-FFF2-40B4-BE49-F238E27FC236}">
                  <a16:creationId xmlns:a16="http://schemas.microsoft.com/office/drawing/2014/main" id="{36F850BC-7AD8-087E-D66B-687F1FAAAEF5}"/>
                </a:ext>
              </a:extLst>
            </p:cNvPr>
            <p:cNvSpPr txBox="1"/>
            <p:nvPr/>
          </p:nvSpPr>
          <p:spPr>
            <a:xfrm>
              <a:off x="5097373" y="3135899"/>
              <a:ext cx="2880111" cy="499231"/>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02C47"/>
                  </a:solidFill>
                  <a:effectLst/>
                  <a:uLnTx/>
                  <a:uFillTx/>
                  <a:latin typeface="Poppins"/>
                  <a:ea typeface="+mn-lt"/>
                  <a:cs typeface="+mn-lt"/>
                </a:rPr>
                <a:t>Motivators</a:t>
              </a:r>
              <a:endParaRPr kumimoji="0" lang="en-US" sz="1800" b="0" i="0" u="none" strike="noStrike" kern="1200" cap="none" spc="0" normalizeH="0" baseline="0" noProof="0" dirty="0">
                <a:ln>
                  <a:noFill/>
                </a:ln>
                <a:solidFill>
                  <a:srgbClr val="102C47"/>
                </a:solidFill>
                <a:effectLst/>
                <a:uLnTx/>
                <a:uFillTx/>
                <a:latin typeface="Aptos" panose="020B0004020202020204"/>
                <a:ea typeface="+mn-ea"/>
                <a:cs typeface="+mn-cs"/>
              </a:endParaRPr>
            </a:p>
          </p:txBody>
        </p:sp>
      </p:grpSp>
      <p:grpSp>
        <p:nvGrpSpPr>
          <p:cNvPr id="24" name="Group 23">
            <a:extLst>
              <a:ext uri="{FF2B5EF4-FFF2-40B4-BE49-F238E27FC236}">
                <a16:creationId xmlns:a16="http://schemas.microsoft.com/office/drawing/2014/main" id="{7B96D1D7-5EDD-6823-BECC-4E53436921CF}"/>
              </a:ext>
            </a:extLst>
          </p:cNvPr>
          <p:cNvGrpSpPr/>
          <p:nvPr/>
        </p:nvGrpSpPr>
        <p:grpSpPr>
          <a:xfrm>
            <a:off x="415043" y="2658134"/>
            <a:ext cx="4506889" cy="1677009"/>
            <a:chOff x="415044" y="3052350"/>
            <a:chExt cx="4098464" cy="1677009"/>
          </a:xfrm>
        </p:grpSpPr>
        <p:sp>
          <p:nvSpPr>
            <p:cNvPr id="10" name="Rectangle: Single Corner Rounded 9">
              <a:extLst>
                <a:ext uri="{FF2B5EF4-FFF2-40B4-BE49-F238E27FC236}">
                  <a16:creationId xmlns:a16="http://schemas.microsoft.com/office/drawing/2014/main" id="{7F4134A7-5B5D-BA07-1163-0BB0511BE21B}"/>
                </a:ext>
              </a:extLst>
            </p:cNvPr>
            <p:cNvSpPr/>
            <p:nvPr/>
          </p:nvSpPr>
          <p:spPr>
            <a:xfrm flipH="1">
              <a:off x="415044" y="3052350"/>
              <a:ext cx="4090737" cy="1677009"/>
            </a:xfrm>
            <a:prstGeom prst="round1Rect">
              <a:avLst/>
            </a:prstGeom>
            <a:solidFill>
              <a:schemeClr val="bg1"/>
            </a:solidFill>
            <a:ln>
              <a:solidFill>
                <a:srgbClr val="0072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ptos" panose="020B0004020202020204"/>
                <a:ea typeface="+mn-ea"/>
                <a:cs typeface="+mn-cs"/>
              </a:endParaRPr>
            </a:p>
          </p:txBody>
        </p:sp>
        <p:sp>
          <p:nvSpPr>
            <p:cNvPr id="12" name="TextBox 11">
              <a:extLst>
                <a:ext uri="{FF2B5EF4-FFF2-40B4-BE49-F238E27FC236}">
                  <a16:creationId xmlns:a16="http://schemas.microsoft.com/office/drawing/2014/main" id="{14B6AC6E-C22D-5424-1542-41D6B7C3A18F}"/>
                </a:ext>
              </a:extLst>
            </p:cNvPr>
            <p:cNvSpPr txBox="1"/>
            <p:nvPr/>
          </p:nvSpPr>
          <p:spPr>
            <a:xfrm>
              <a:off x="573156" y="3655998"/>
              <a:ext cx="3940352" cy="5257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GB" sz="1200" b="0" i="0" u="none" strike="noStrike" kern="1200" cap="none" spc="0" normalizeH="0" baseline="0" noProof="0" dirty="0">
                  <a:ln>
                    <a:noFill/>
                  </a:ln>
                  <a:solidFill>
                    <a:srgbClr val="133554"/>
                  </a:solidFill>
                  <a:effectLst/>
                  <a:uLnTx/>
                  <a:uFillTx/>
                  <a:latin typeface="Poppins"/>
                  <a:ea typeface="+mn-lt"/>
                  <a:cs typeface="Poppins"/>
                </a:rPr>
                <a:t>Local area knowledge</a:t>
              </a:r>
            </a:p>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GB" sz="1200" b="0" i="0" u="none" strike="noStrike" kern="1200" cap="none" spc="0" normalizeH="0" baseline="0" noProof="0" dirty="0">
                  <a:ln>
                    <a:noFill/>
                  </a:ln>
                  <a:solidFill>
                    <a:srgbClr val="133554"/>
                  </a:solidFill>
                  <a:effectLst/>
                  <a:uLnTx/>
                  <a:uFillTx/>
                  <a:latin typeface="Poppins"/>
                  <a:ea typeface="+mn-lt"/>
                  <a:cs typeface="Poppins"/>
                </a:rPr>
                <a:t>Listening to young people</a:t>
              </a:r>
              <a:endParaRPr kumimoji="0" lang="en-GB" sz="18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3" name="TextBox 12">
              <a:extLst>
                <a:ext uri="{FF2B5EF4-FFF2-40B4-BE49-F238E27FC236}">
                  <a16:creationId xmlns:a16="http://schemas.microsoft.com/office/drawing/2014/main" id="{5D8FA741-69ED-3199-8EBD-65E2DDCAAAF2}"/>
                </a:ext>
              </a:extLst>
            </p:cNvPr>
            <p:cNvSpPr txBox="1"/>
            <p:nvPr/>
          </p:nvSpPr>
          <p:spPr>
            <a:xfrm>
              <a:off x="852725" y="3206432"/>
              <a:ext cx="28801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02C47"/>
                  </a:solidFill>
                  <a:effectLst/>
                  <a:uLnTx/>
                  <a:uFillTx/>
                  <a:latin typeface="Poppins"/>
                  <a:ea typeface="+mn-lt"/>
                  <a:cs typeface="+mn-lt"/>
                </a:rPr>
                <a:t>Strengths</a:t>
              </a:r>
              <a:endParaRPr kumimoji="0" lang="en-US" sz="1800" b="0" i="0" u="none" strike="noStrike" kern="1200" cap="none" spc="0" normalizeH="0" baseline="0" noProof="0" dirty="0">
                <a:ln>
                  <a:noFill/>
                </a:ln>
                <a:solidFill>
                  <a:srgbClr val="102C47"/>
                </a:solidFill>
                <a:effectLst/>
                <a:uLnTx/>
                <a:uFillTx/>
                <a:latin typeface="Poppins"/>
                <a:ea typeface="+mn-lt"/>
                <a:cs typeface="+mn-lt"/>
              </a:endParaRPr>
            </a:p>
          </p:txBody>
        </p:sp>
        <p:pic>
          <p:nvPicPr>
            <p:cNvPr id="23" name="Graphic 22" descr="Clapping hands with solid fill">
              <a:extLst>
                <a:ext uri="{FF2B5EF4-FFF2-40B4-BE49-F238E27FC236}">
                  <a16:creationId xmlns:a16="http://schemas.microsoft.com/office/drawing/2014/main" id="{3E72A4AE-2E0B-73AD-452E-E4CE64907C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6487" y="3148519"/>
              <a:ext cx="424867" cy="425029"/>
            </a:xfrm>
            <a:prstGeom prst="rect">
              <a:avLst/>
            </a:prstGeom>
          </p:spPr>
        </p:pic>
      </p:grpSp>
      <p:grpSp>
        <p:nvGrpSpPr>
          <p:cNvPr id="27" name="Group 26">
            <a:extLst>
              <a:ext uri="{FF2B5EF4-FFF2-40B4-BE49-F238E27FC236}">
                <a16:creationId xmlns:a16="http://schemas.microsoft.com/office/drawing/2014/main" id="{4B13D258-47C7-C4A1-20F7-DB59C1750300}"/>
              </a:ext>
            </a:extLst>
          </p:cNvPr>
          <p:cNvGrpSpPr/>
          <p:nvPr/>
        </p:nvGrpSpPr>
        <p:grpSpPr>
          <a:xfrm>
            <a:off x="4998790" y="4432102"/>
            <a:ext cx="4557197" cy="2098413"/>
            <a:chOff x="4659134" y="2206111"/>
            <a:chExt cx="4096887" cy="2903868"/>
          </a:xfrm>
        </p:grpSpPr>
        <p:sp>
          <p:nvSpPr>
            <p:cNvPr id="28" name="Rectangle: Single Corner Rounded 27">
              <a:extLst>
                <a:ext uri="{FF2B5EF4-FFF2-40B4-BE49-F238E27FC236}">
                  <a16:creationId xmlns:a16="http://schemas.microsoft.com/office/drawing/2014/main" id="{92073BCC-CBC7-0933-DB32-41887C29FB84}"/>
                </a:ext>
              </a:extLst>
            </p:cNvPr>
            <p:cNvSpPr/>
            <p:nvPr/>
          </p:nvSpPr>
          <p:spPr>
            <a:xfrm rot="10800000" flipH="1">
              <a:off x="4659134" y="2206111"/>
              <a:ext cx="4096887" cy="2903868"/>
            </a:xfrm>
            <a:prstGeom prst="round1Rect">
              <a:avLst/>
            </a:prstGeom>
            <a:solidFill>
              <a:schemeClr val="bg1"/>
            </a:solidFill>
            <a:ln>
              <a:solidFill>
                <a:srgbClr val="0072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ptos" panose="020B0004020202020204"/>
                <a:ea typeface="+mn-ea"/>
                <a:cs typeface="+mn-cs"/>
              </a:endParaRPr>
            </a:p>
          </p:txBody>
        </p:sp>
        <p:sp>
          <p:nvSpPr>
            <p:cNvPr id="30" name="TextBox 29">
              <a:extLst>
                <a:ext uri="{FF2B5EF4-FFF2-40B4-BE49-F238E27FC236}">
                  <a16:creationId xmlns:a16="http://schemas.microsoft.com/office/drawing/2014/main" id="{0FFCDA73-5E01-724E-1F5F-108CF2E1EE03}"/>
                </a:ext>
              </a:extLst>
            </p:cNvPr>
            <p:cNvSpPr txBox="1"/>
            <p:nvPr/>
          </p:nvSpPr>
          <p:spPr>
            <a:xfrm>
              <a:off x="4861554" y="3040302"/>
              <a:ext cx="3696948" cy="8944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GB" sz="1200" b="0" i="0" u="none" strike="noStrike" kern="1200" cap="none" spc="0" normalizeH="0" baseline="0" noProof="0" dirty="0">
                  <a:ln>
                    <a:noFill/>
                  </a:ln>
                  <a:solidFill>
                    <a:srgbClr val="133554"/>
                  </a:solidFill>
                  <a:effectLst/>
                  <a:uLnTx/>
                  <a:uFillTx/>
                  <a:latin typeface="Poppins"/>
                  <a:ea typeface="+mn-ea"/>
                  <a:cs typeface="Poppins"/>
                </a:rPr>
                <a:t>Provide training, support and a safe space to test new ways to engage young people – specifically those from a diverse range of backgrounds.</a:t>
              </a:r>
            </a:p>
          </p:txBody>
        </p:sp>
        <p:sp>
          <p:nvSpPr>
            <p:cNvPr id="31" name="TextBox 30">
              <a:extLst>
                <a:ext uri="{FF2B5EF4-FFF2-40B4-BE49-F238E27FC236}">
                  <a16:creationId xmlns:a16="http://schemas.microsoft.com/office/drawing/2014/main" id="{205994E3-0A15-9DAA-6191-8DC78891127B}"/>
                </a:ext>
              </a:extLst>
            </p:cNvPr>
            <p:cNvSpPr txBox="1"/>
            <p:nvPr/>
          </p:nvSpPr>
          <p:spPr>
            <a:xfrm>
              <a:off x="5129245" y="2352743"/>
              <a:ext cx="3287765" cy="5110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02C47"/>
                  </a:solidFill>
                  <a:effectLst/>
                  <a:uLnTx/>
                  <a:uFillTx/>
                  <a:latin typeface="Poppins"/>
                  <a:ea typeface="+mn-lt"/>
                  <a:cs typeface="+mn-lt"/>
                </a:rPr>
                <a:t>What could help El?</a:t>
              </a:r>
              <a:endParaRPr kumimoji="0" lang="en-US" sz="1800" b="0" i="0" u="none" strike="noStrike" kern="1200" cap="none" spc="0" normalizeH="0" baseline="0" noProof="0" dirty="0">
                <a:ln>
                  <a:noFill/>
                </a:ln>
                <a:solidFill>
                  <a:srgbClr val="102C47"/>
                </a:solidFill>
                <a:effectLst/>
                <a:uLnTx/>
                <a:uFillTx/>
                <a:latin typeface="Aptos" panose="020B0004020202020204"/>
                <a:ea typeface="+mn-ea"/>
                <a:cs typeface="+mn-cs"/>
              </a:endParaRPr>
            </a:p>
          </p:txBody>
        </p:sp>
      </p:grpSp>
      <p:pic>
        <p:nvPicPr>
          <p:cNvPr id="32" name="Graphic 31" descr="Help with solid fill">
            <a:extLst>
              <a:ext uri="{FF2B5EF4-FFF2-40B4-BE49-F238E27FC236}">
                <a16:creationId xmlns:a16="http://schemas.microsoft.com/office/drawing/2014/main" id="{1BEE9E5F-E47D-31EE-0B36-E48D827D568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27826" y="4540925"/>
            <a:ext cx="356925" cy="357061"/>
          </a:xfrm>
          <a:prstGeom prst="rect">
            <a:avLst/>
          </a:prstGeom>
        </p:spPr>
      </p:pic>
      <p:sp>
        <p:nvSpPr>
          <p:cNvPr id="9" name="TextBox 8">
            <a:extLst>
              <a:ext uri="{FF2B5EF4-FFF2-40B4-BE49-F238E27FC236}">
                <a16:creationId xmlns:a16="http://schemas.microsoft.com/office/drawing/2014/main" id="{8C697EEE-0439-8DB8-446B-855E671891ED}"/>
              </a:ext>
            </a:extLst>
          </p:cNvPr>
          <p:cNvSpPr txBox="1"/>
          <p:nvPr/>
        </p:nvSpPr>
        <p:spPr>
          <a:xfrm>
            <a:off x="2151799" y="233239"/>
            <a:ext cx="488127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Poppins"/>
                <a:ea typeface="+mn-ea"/>
                <a:cs typeface="+mn-cs"/>
              </a:rPr>
              <a:t>Think about people like:</a:t>
            </a:r>
            <a:endParaRPr kumimoji="0" lang="en-US" sz="14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5" name="Oval 14">
            <a:extLst>
              <a:ext uri="{FF2B5EF4-FFF2-40B4-BE49-F238E27FC236}">
                <a16:creationId xmlns:a16="http://schemas.microsoft.com/office/drawing/2014/main" id="{9101A59A-7DA4-220B-37EC-D2634793D5A1}"/>
              </a:ext>
            </a:extLst>
          </p:cNvPr>
          <p:cNvSpPr/>
          <p:nvPr/>
        </p:nvSpPr>
        <p:spPr>
          <a:xfrm>
            <a:off x="339608" y="407554"/>
            <a:ext cx="1494273" cy="148960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0B0004020202020204"/>
              <a:ea typeface="+mn-ea"/>
              <a:cs typeface="+mn-cs"/>
            </a:endParaRPr>
          </a:p>
        </p:txBody>
      </p:sp>
      <p:pic>
        <p:nvPicPr>
          <p:cNvPr id="11" name="Graphic 10" descr="Shooting star with solid fill">
            <a:extLst>
              <a:ext uri="{FF2B5EF4-FFF2-40B4-BE49-F238E27FC236}">
                <a16:creationId xmlns:a16="http://schemas.microsoft.com/office/drawing/2014/main" id="{5A4CB234-1D41-D27D-1A0C-485D5EAA7AE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54812" y="2856253"/>
            <a:ext cx="369261" cy="329872"/>
          </a:xfrm>
          <a:prstGeom prst="rect">
            <a:avLst/>
          </a:prstGeom>
        </p:spPr>
      </p:pic>
      <p:pic>
        <p:nvPicPr>
          <p:cNvPr id="7" name="Picture 6" descr="A cartoon of a child&#10;&#10;Description automatically generated">
            <a:extLst>
              <a:ext uri="{FF2B5EF4-FFF2-40B4-BE49-F238E27FC236}">
                <a16:creationId xmlns:a16="http://schemas.microsoft.com/office/drawing/2014/main" id="{4C5CC504-50AA-1AF2-8893-81DF747F51C7}"/>
              </a:ext>
            </a:extLst>
          </p:cNvPr>
          <p:cNvPicPr>
            <a:picLocks noChangeAspect="1"/>
          </p:cNvPicPr>
          <p:nvPr/>
        </p:nvPicPr>
        <p:blipFill>
          <a:blip r:embed="rId10"/>
          <a:stretch>
            <a:fillRect/>
          </a:stretch>
        </p:blipFill>
        <p:spPr>
          <a:xfrm>
            <a:off x="387797" y="406970"/>
            <a:ext cx="1395802" cy="1368208"/>
          </a:xfrm>
          <a:prstGeom prst="rect">
            <a:avLst/>
          </a:prstGeom>
        </p:spPr>
      </p:pic>
    </p:spTree>
    <p:extLst>
      <p:ext uri="{BB962C8B-B14F-4D97-AF65-F5344CB8AC3E}">
        <p14:creationId xmlns:p14="http://schemas.microsoft.com/office/powerpoint/2010/main" val="2193558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5B7B6-1C5E-A769-8EE6-8D2C3FE43769}"/>
              </a:ext>
            </a:extLst>
          </p:cNvPr>
          <p:cNvSpPr>
            <a:spLocks noGrp="1"/>
          </p:cNvSpPr>
          <p:nvPr>
            <p:ph type="title"/>
          </p:nvPr>
        </p:nvSpPr>
        <p:spPr>
          <a:xfrm>
            <a:off x="524771" y="168017"/>
            <a:ext cx="8849665" cy="550727"/>
          </a:xfrm>
        </p:spPr>
        <p:txBody>
          <a:bodyPr/>
          <a:lstStyle/>
          <a:p>
            <a:pPr>
              <a:lnSpc>
                <a:spcPct val="100000"/>
              </a:lnSpc>
            </a:pPr>
            <a:r>
              <a:rPr lang="en-US" sz="2000" baseline="0">
                <a:solidFill>
                  <a:srgbClr val="133554"/>
                </a:solidFill>
                <a:latin typeface="Poppins"/>
              </a:rPr>
              <a:t>What have other </a:t>
            </a:r>
            <a:r>
              <a:rPr lang="en-US" sz="2000" baseline="0" err="1">
                <a:solidFill>
                  <a:srgbClr val="133554"/>
                </a:solidFill>
                <a:latin typeface="Poppins"/>
              </a:rPr>
              <a:t>organisations</a:t>
            </a:r>
            <a:r>
              <a:rPr lang="en-US" sz="2000" baseline="0">
                <a:solidFill>
                  <a:srgbClr val="133554"/>
                </a:solidFill>
                <a:latin typeface="Poppins"/>
              </a:rPr>
              <a:t> been doing to embed </a:t>
            </a:r>
            <a:r>
              <a:rPr lang="en-US" sz="2000" b="1" baseline="0">
                <a:solidFill>
                  <a:srgbClr val="133554"/>
                </a:solidFill>
                <a:latin typeface="Poppins"/>
              </a:rPr>
              <a:t>youth voice</a:t>
            </a:r>
            <a:r>
              <a:rPr lang="en-US" sz="2000" baseline="0">
                <a:solidFill>
                  <a:srgbClr val="133554"/>
                </a:solidFill>
                <a:latin typeface="Poppins"/>
              </a:rPr>
              <a:t>?</a:t>
            </a:r>
            <a:r>
              <a:rPr lang="en-US" sz="2000">
                <a:solidFill>
                  <a:srgbClr val="133554"/>
                </a:solidFill>
                <a:latin typeface="Poppins"/>
                <a:ea typeface="Poppins"/>
                <a:cs typeface="Poppins"/>
              </a:rPr>
              <a:t>​</a:t>
            </a:r>
            <a:endParaRPr lang="en-US" sz="2000">
              <a:solidFill>
                <a:srgbClr val="133554"/>
              </a:solidFill>
            </a:endParaRPr>
          </a:p>
        </p:txBody>
      </p:sp>
      <p:grpSp>
        <p:nvGrpSpPr>
          <p:cNvPr id="6" name="Group 5">
            <a:extLst>
              <a:ext uri="{FF2B5EF4-FFF2-40B4-BE49-F238E27FC236}">
                <a16:creationId xmlns:a16="http://schemas.microsoft.com/office/drawing/2014/main" id="{01106548-9D8B-F833-4D2C-F1DF3F1827CD}"/>
              </a:ext>
            </a:extLst>
          </p:cNvPr>
          <p:cNvGrpSpPr/>
          <p:nvPr/>
        </p:nvGrpSpPr>
        <p:grpSpPr>
          <a:xfrm>
            <a:off x="523238" y="794011"/>
            <a:ext cx="2878960" cy="964473"/>
            <a:chOff x="6471065" y="2660266"/>
            <a:chExt cx="2899300" cy="560656"/>
          </a:xfrm>
        </p:grpSpPr>
        <p:sp>
          <p:nvSpPr>
            <p:cNvPr id="4" name="Rectangle: Diagonal Corners Rounded 3">
              <a:extLst>
                <a:ext uri="{FF2B5EF4-FFF2-40B4-BE49-F238E27FC236}">
                  <a16:creationId xmlns:a16="http://schemas.microsoft.com/office/drawing/2014/main" id="{0E3D6E3E-E514-A997-7A70-19A9A03B72B5}"/>
                </a:ext>
              </a:extLst>
            </p:cNvPr>
            <p:cNvSpPr/>
            <p:nvPr/>
          </p:nvSpPr>
          <p:spPr>
            <a:xfrm flipH="1">
              <a:off x="6471065" y="2660266"/>
              <a:ext cx="2899300" cy="560656"/>
            </a:xfrm>
            <a:prstGeom prst="round2DiagRect">
              <a:avLst/>
            </a:prstGeom>
            <a:solidFill>
              <a:srgbClr val="0072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996AF76-8399-E977-ACB4-2814D6E7D6BC}"/>
                </a:ext>
              </a:extLst>
            </p:cNvPr>
            <p:cNvSpPr txBox="1"/>
            <p:nvPr/>
          </p:nvSpPr>
          <p:spPr>
            <a:xfrm>
              <a:off x="6627626" y="2710055"/>
              <a:ext cx="2595036" cy="46219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200"/>
                </a:spcAft>
              </a:pPr>
              <a:r>
                <a:rPr lang="en-US" sz="1100" b="1" err="1">
                  <a:solidFill>
                    <a:schemeClr val="bg1"/>
                  </a:solidFill>
                  <a:latin typeface="Poppins"/>
                  <a:ea typeface="+mn-lt"/>
                  <a:cs typeface="+mn-lt"/>
                </a:rPr>
                <a:t>Redbull</a:t>
              </a:r>
              <a:endParaRPr lang="en-US" sz="1100">
                <a:solidFill>
                  <a:schemeClr val="bg1"/>
                </a:solidFill>
              </a:endParaRPr>
            </a:p>
            <a:p>
              <a:pPr algn="ctr">
                <a:spcAft>
                  <a:spcPts val="200"/>
                </a:spcAft>
              </a:pPr>
              <a:r>
                <a:rPr lang="en-US" sz="1100">
                  <a:solidFill>
                    <a:schemeClr val="bg1"/>
                  </a:solidFill>
                  <a:latin typeface="Poppins"/>
                  <a:ea typeface="+mn-lt"/>
                  <a:cs typeface="+mn-lt"/>
                </a:rPr>
                <a:t>Young athletes take over Red Bull's social networks during extreme sports events</a:t>
              </a:r>
              <a:endParaRPr lang="en-US" sz="1100">
                <a:solidFill>
                  <a:schemeClr val="bg1"/>
                </a:solidFill>
                <a:latin typeface="Poppins"/>
                <a:cs typeface="Poppins"/>
              </a:endParaRPr>
            </a:p>
          </p:txBody>
        </p:sp>
      </p:grpSp>
      <p:grpSp>
        <p:nvGrpSpPr>
          <p:cNvPr id="7" name="Group 6">
            <a:extLst>
              <a:ext uri="{FF2B5EF4-FFF2-40B4-BE49-F238E27FC236}">
                <a16:creationId xmlns:a16="http://schemas.microsoft.com/office/drawing/2014/main" id="{2AF81D00-93CB-8286-8A1C-4D81803745FE}"/>
              </a:ext>
            </a:extLst>
          </p:cNvPr>
          <p:cNvGrpSpPr/>
          <p:nvPr/>
        </p:nvGrpSpPr>
        <p:grpSpPr>
          <a:xfrm>
            <a:off x="3518774" y="790612"/>
            <a:ext cx="2865372" cy="971269"/>
            <a:chOff x="6484749" y="2627934"/>
            <a:chExt cx="2885616" cy="675960"/>
          </a:xfrm>
        </p:grpSpPr>
        <p:sp>
          <p:nvSpPr>
            <p:cNvPr id="8" name="Rectangle: Diagonal Corners Rounded 7">
              <a:extLst>
                <a:ext uri="{FF2B5EF4-FFF2-40B4-BE49-F238E27FC236}">
                  <a16:creationId xmlns:a16="http://schemas.microsoft.com/office/drawing/2014/main" id="{DEEE3364-5D21-2912-92AF-8D6588C99C5F}"/>
                </a:ext>
              </a:extLst>
            </p:cNvPr>
            <p:cNvSpPr/>
            <p:nvPr/>
          </p:nvSpPr>
          <p:spPr>
            <a:xfrm flipH="1">
              <a:off x="6484749" y="2627934"/>
              <a:ext cx="2885616" cy="675960"/>
            </a:xfrm>
            <a:prstGeom prst="round2DiagRect">
              <a:avLst/>
            </a:prstGeom>
            <a:solidFill>
              <a:srgbClr val="00A8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07E67FE-DB94-9F00-E360-E713534B11FE}"/>
                </a:ext>
              </a:extLst>
            </p:cNvPr>
            <p:cNvSpPr txBox="1"/>
            <p:nvPr/>
          </p:nvSpPr>
          <p:spPr>
            <a:xfrm>
              <a:off x="6634469" y="2710055"/>
              <a:ext cx="2595036" cy="553347"/>
            </a:xfrm>
            <a:prstGeom prst="rect">
              <a:avLst/>
            </a:prstGeom>
            <a:solidFill>
              <a:srgbClr val="00A882"/>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200"/>
                </a:spcAft>
              </a:pPr>
              <a:r>
                <a:rPr lang="en-US" sz="1100" b="1">
                  <a:solidFill>
                    <a:schemeClr val="bg1"/>
                  </a:solidFill>
                  <a:latin typeface="Poppins"/>
                  <a:ea typeface="+mn-lt"/>
                  <a:cs typeface="+mn-lt"/>
                </a:rPr>
                <a:t>Netflix</a:t>
              </a:r>
              <a:endParaRPr lang="en-US" sz="1100">
                <a:solidFill>
                  <a:schemeClr val="bg1"/>
                </a:solidFill>
              </a:endParaRPr>
            </a:p>
            <a:p>
              <a:pPr algn="ctr">
                <a:spcAft>
                  <a:spcPts val="200"/>
                </a:spcAft>
              </a:pPr>
              <a:r>
                <a:rPr lang="en-US" sz="1100">
                  <a:solidFill>
                    <a:schemeClr val="bg1"/>
                  </a:solidFill>
                  <a:latin typeface="Poppins"/>
                  <a:ea typeface="+mn-lt"/>
                  <a:cs typeface="Poppins"/>
                </a:rPr>
                <a:t>Any viewer can influence the shows on Netflix by rating them or suggesting new series</a:t>
              </a:r>
              <a:endParaRPr lang="en-US" sz="1100">
                <a:solidFill>
                  <a:schemeClr val="bg1"/>
                </a:solidFill>
              </a:endParaRPr>
            </a:p>
          </p:txBody>
        </p:sp>
      </p:grpSp>
      <p:grpSp>
        <p:nvGrpSpPr>
          <p:cNvPr id="10" name="Group 9">
            <a:extLst>
              <a:ext uri="{FF2B5EF4-FFF2-40B4-BE49-F238E27FC236}">
                <a16:creationId xmlns:a16="http://schemas.microsoft.com/office/drawing/2014/main" id="{58D9D283-3159-9DB9-32D1-DF3C44F9E688}"/>
              </a:ext>
            </a:extLst>
          </p:cNvPr>
          <p:cNvGrpSpPr/>
          <p:nvPr/>
        </p:nvGrpSpPr>
        <p:grpSpPr>
          <a:xfrm>
            <a:off x="6546550" y="790612"/>
            <a:ext cx="2844990" cy="971268"/>
            <a:chOff x="6471097" y="2301394"/>
            <a:chExt cx="2878741" cy="718682"/>
          </a:xfrm>
        </p:grpSpPr>
        <p:sp>
          <p:nvSpPr>
            <p:cNvPr id="11" name="Rectangle: Diagonal Corners Rounded 10">
              <a:extLst>
                <a:ext uri="{FF2B5EF4-FFF2-40B4-BE49-F238E27FC236}">
                  <a16:creationId xmlns:a16="http://schemas.microsoft.com/office/drawing/2014/main" id="{E12626FF-5AAF-9B9B-AC94-F5CB426FCE81}"/>
                </a:ext>
              </a:extLst>
            </p:cNvPr>
            <p:cNvSpPr/>
            <p:nvPr/>
          </p:nvSpPr>
          <p:spPr>
            <a:xfrm flipH="1">
              <a:off x="6471097" y="2301394"/>
              <a:ext cx="2878741" cy="718682"/>
            </a:xfrm>
            <a:prstGeom prst="round2DiagRect">
              <a:avLst/>
            </a:prstGeom>
            <a:solidFill>
              <a:srgbClr val="A456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A7DC316-F6AF-4D6F-3036-CF7622430BB9}"/>
                </a:ext>
              </a:extLst>
            </p:cNvPr>
            <p:cNvSpPr txBox="1"/>
            <p:nvPr/>
          </p:nvSpPr>
          <p:spPr>
            <a:xfrm>
              <a:off x="6648316" y="2351894"/>
              <a:ext cx="2595036" cy="588320"/>
            </a:xfrm>
            <a:prstGeom prst="rect">
              <a:avLst/>
            </a:prstGeom>
            <a:solidFill>
              <a:srgbClr val="A4569D"/>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200"/>
                </a:spcAft>
              </a:pPr>
              <a:r>
                <a:rPr lang="en-US" sz="1100" b="1">
                  <a:solidFill>
                    <a:schemeClr val="bg1"/>
                  </a:solidFill>
                  <a:latin typeface="Poppins"/>
                  <a:ea typeface="+mn-lt"/>
                  <a:cs typeface="+mn-lt"/>
                </a:rPr>
                <a:t>Nike</a:t>
              </a:r>
              <a:endParaRPr lang="en-US" sz="1100">
                <a:solidFill>
                  <a:schemeClr val="bg1"/>
                </a:solidFill>
              </a:endParaRPr>
            </a:p>
            <a:p>
              <a:pPr algn="ctr">
                <a:spcAft>
                  <a:spcPts val="200"/>
                </a:spcAft>
              </a:pPr>
              <a:r>
                <a:rPr lang="en-US" sz="1100">
                  <a:solidFill>
                    <a:schemeClr val="bg1"/>
                  </a:solidFill>
                  <a:latin typeface="Poppins"/>
                  <a:ea typeface="+mn-lt"/>
                  <a:cs typeface="Poppins"/>
                </a:rPr>
                <a:t>Young people can share their virtual medals from Nike on social media to inspire others</a:t>
              </a:r>
              <a:endParaRPr lang="en-US" sz="1100">
                <a:solidFill>
                  <a:schemeClr val="bg1"/>
                </a:solidFill>
              </a:endParaRPr>
            </a:p>
          </p:txBody>
        </p:sp>
      </p:grpSp>
      <p:grpSp>
        <p:nvGrpSpPr>
          <p:cNvPr id="13" name="Group 12">
            <a:extLst>
              <a:ext uri="{FF2B5EF4-FFF2-40B4-BE49-F238E27FC236}">
                <a16:creationId xmlns:a16="http://schemas.microsoft.com/office/drawing/2014/main" id="{42D314F8-F1A7-5065-B6E9-48009834A0D2}"/>
              </a:ext>
            </a:extLst>
          </p:cNvPr>
          <p:cNvGrpSpPr/>
          <p:nvPr/>
        </p:nvGrpSpPr>
        <p:grpSpPr>
          <a:xfrm>
            <a:off x="513047" y="1849219"/>
            <a:ext cx="2890050" cy="978066"/>
            <a:chOff x="6435621" y="2648413"/>
            <a:chExt cx="2917386" cy="829327"/>
          </a:xfrm>
        </p:grpSpPr>
        <p:sp>
          <p:nvSpPr>
            <p:cNvPr id="14" name="Rectangle: Diagonal Corners Rounded 13">
              <a:extLst>
                <a:ext uri="{FF2B5EF4-FFF2-40B4-BE49-F238E27FC236}">
                  <a16:creationId xmlns:a16="http://schemas.microsoft.com/office/drawing/2014/main" id="{F6200C81-FA33-7E62-174F-C3B56C7AD156}"/>
                </a:ext>
              </a:extLst>
            </p:cNvPr>
            <p:cNvSpPr/>
            <p:nvPr/>
          </p:nvSpPr>
          <p:spPr>
            <a:xfrm flipH="1">
              <a:off x="6464223" y="2648413"/>
              <a:ext cx="2885616" cy="829327"/>
            </a:xfrm>
            <a:prstGeom prst="round2DiagRect">
              <a:avLst/>
            </a:prstGeom>
            <a:solidFill>
              <a:srgbClr val="E41B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E065539-AC80-78B0-9E76-68095A8B60BF}"/>
                </a:ext>
              </a:extLst>
            </p:cNvPr>
            <p:cNvSpPr txBox="1"/>
            <p:nvPr/>
          </p:nvSpPr>
          <p:spPr>
            <a:xfrm>
              <a:off x="6435621" y="2744476"/>
              <a:ext cx="2917386" cy="67417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200"/>
                </a:spcAft>
              </a:pPr>
              <a:r>
                <a:rPr lang="en-US" sz="1100" b="1">
                  <a:solidFill>
                    <a:schemeClr val="bg1"/>
                  </a:solidFill>
                  <a:latin typeface="Poppins"/>
                  <a:ea typeface="+mn-lt"/>
                  <a:cs typeface="+mn-lt"/>
                </a:rPr>
                <a:t>Snapchat</a:t>
              </a:r>
              <a:endParaRPr lang="en-US" sz="1100">
                <a:solidFill>
                  <a:schemeClr val="bg1"/>
                </a:solidFill>
              </a:endParaRPr>
            </a:p>
            <a:p>
              <a:pPr algn="ctr">
                <a:spcAft>
                  <a:spcPts val="200"/>
                </a:spcAft>
              </a:pPr>
              <a:r>
                <a:rPr lang="en-US" sz="1100">
                  <a:solidFill>
                    <a:schemeClr val="bg1"/>
                  </a:solidFill>
                  <a:latin typeface="Poppins"/>
                  <a:ea typeface="+mn-lt"/>
                  <a:cs typeface="Poppins"/>
                </a:rPr>
                <a:t>Snapchat conducts interactive polls where users can vote on features or content directly in the app</a:t>
              </a:r>
              <a:endParaRPr lang="en-US" sz="1100">
                <a:solidFill>
                  <a:schemeClr val="bg1"/>
                </a:solidFill>
              </a:endParaRPr>
            </a:p>
          </p:txBody>
        </p:sp>
      </p:grpSp>
      <p:grpSp>
        <p:nvGrpSpPr>
          <p:cNvPr id="16" name="Group 15">
            <a:extLst>
              <a:ext uri="{FF2B5EF4-FFF2-40B4-BE49-F238E27FC236}">
                <a16:creationId xmlns:a16="http://schemas.microsoft.com/office/drawing/2014/main" id="{1016F2BF-04F8-EBC5-A991-93D851455278}"/>
              </a:ext>
            </a:extLst>
          </p:cNvPr>
          <p:cNvGrpSpPr/>
          <p:nvPr/>
        </p:nvGrpSpPr>
        <p:grpSpPr>
          <a:xfrm>
            <a:off x="3518774" y="1852617"/>
            <a:ext cx="2865372" cy="971269"/>
            <a:chOff x="6464223" y="2648413"/>
            <a:chExt cx="2885616" cy="829327"/>
          </a:xfrm>
        </p:grpSpPr>
        <p:sp>
          <p:nvSpPr>
            <p:cNvPr id="17" name="Rectangle: Diagonal Corners Rounded 16">
              <a:extLst>
                <a:ext uri="{FF2B5EF4-FFF2-40B4-BE49-F238E27FC236}">
                  <a16:creationId xmlns:a16="http://schemas.microsoft.com/office/drawing/2014/main" id="{C7F1BBCA-96B5-6E4E-EEE0-16E3CCFAEAAF}"/>
                </a:ext>
              </a:extLst>
            </p:cNvPr>
            <p:cNvSpPr/>
            <p:nvPr/>
          </p:nvSpPr>
          <p:spPr>
            <a:xfrm flipH="1">
              <a:off x="6464223" y="2648413"/>
              <a:ext cx="2885616" cy="829327"/>
            </a:xfrm>
            <a:prstGeom prst="round2DiagRect">
              <a:avLst/>
            </a:prstGeom>
            <a:solidFill>
              <a:srgbClr val="1335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61AA7A3-8C66-50AC-28E6-B08F135B2F8F}"/>
                </a:ext>
              </a:extLst>
            </p:cNvPr>
            <p:cNvSpPr txBox="1"/>
            <p:nvPr/>
          </p:nvSpPr>
          <p:spPr>
            <a:xfrm>
              <a:off x="6477098" y="2731696"/>
              <a:ext cx="2861882" cy="678894"/>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200"/>
                </a:spcAft>
              </a:pPr>
              <a:r>
                <a:rPr lang="en-US" sz="1100" b="1">
                  <a:solidFill>
                    <a:schemeClr val="bg1"/>
                  </a:solidFill>
                  <a:latin typeface="Poppins"/>
                  <a:ea typeface="+mn-lt"/>
                  <a:cs typeface="+mn-lt"/>
                </a:rPr>
                <a:t>YouTube</a:t>
              </a:r>
              <a:endParaRPr lang="en-US" sz="1100">
                <a:solidFill>
                  <a:schemeClr val="bg1"/>
                </a:solidFill>
              </a:endParaRPr>
            </a:p>
            <a:p>
              <a:pPr algn="ctr">
                <a:spcAft>
                  <a:spcPts val="200"/>
                </a:spcAft>
              </a:pPr>
              <a:r>
                <a:rPr lang="en-US" sz="1100">
                  <a:solidFill>
                    <a:schemeClr val="bg1"/>
                  </a:solidFill>
                  <a:latin typeface="Poppins"/>
                  <a:ea typeface="+mn-lt"/>
                  <a:cs typeface="Poppins"/>
                </a:rPr>
                <a:t>Creators and viewers can voice their opinions on platform policies and updates at YouTube's online forums</a:t>
              </a:r>
              <a:endParaRPr lang="en-US" sz="1100">
                <a:solidFill>
                  <a:schemeClr val="bg1"/>
                </a:solidFill>
              </a:endParaRPr>
            </a:p>
          </p:txBody>
        </p:sp>
      </p:grpSp>
      <p:grpSp>
        <p:nvGrpSpPr>
          <p:cNvPr id="19" name="Group 18">
            <a:extLst>
              <a:ext uri="{FF2B5EF4-FFF2-40B4-BE49-F238E27FC236}">
                <a16:creationId xmlns:a16="http://schemas.microsoft.com/office/drawing/2014/main" id="{2CDB4CB7-4B6F-DA9E-5881-83D4DA0718A8}"/>
              </a:ext>
            </a:extLst>
          </p:cNvPr>
          <p:cNvGrpSpPr/>
          <p:nvPr/>
        </p:nvGrpSpPr>
        <p:grpSpPr>
          <a:xfrm>
            <a:off x="6539757" y="1852617"/>
            <a:ext cx="2851784" cy="971270"/>
            <a:chOff x="6464223" y="2648413"/>
            <a:chExt cx="2878758" cy="710072"/>
          </a:xfrm>
        </p:grpSpPr>
        <p:sp>
          <p:nvSpPr>
            <p:cNvPr id="20" name="Rectangle: Diagonal Corners Rounded 19">
              <a:extLst>
                <a:ext uri="{FF2B5EF4-FFF2-40B4-BE49-F238E27FC236}">
                  <a16:creationId xmlns:a16="http://schemas.microsoft.com/office/drawing/2014/main" id="{37451B48-1E3F-9BCB-AC2B-05D18E8D9464}"/>
                </a:ext>
              </a:extLst>
            </p:cNvPr>
            <p:cNvSpPr/>
            <p:nvPr/>
          </p:nvSpPr>
          <p:spPr>
            <a:xfrm flipH="1">
              <a:off x="6464223" y="2648413"/>
              <a:ext cx="2878758" cy="710072"/>
            </a:xfrm>
            <a:prstGeom prst="round2DiagRect">
              <a:avLst/>
            </a:prstGeom>
            <a:solidFill>
              <a:srgbClr val="0072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533F540-A57A-412B-FAD6-69E57738B10A}"/>
                </a:ext>
              </a:extLst>
            </p:cNvPr>
            <p:cNvSpPr txBox="1"/>
            <p:nvPr/>
          </p:nvSpPr>
          <p:spPr>
            <a:xfrm>
              <a:off x="6607084" y="2719631"/>
              <a:ext cx="2595036" cy="58127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200"/>
                </a:spcAft>
              </a:pPr>
              <a:r>
                <a:rPr lang="en-US" sz="1100" b="1" dirty="0">
                  <a:solidFill>
                    <a:schemeClr val="bg1"/>
                  </a:solidFill>
                  <a:latin typeface="Poppins"/>
                  <a:ea typeface="+mn-lt"/>
                  <a:cs typeface="+mn-lt"/>
                </a:rPr>
                <a:t>Under Armour</a:t>
              </a:r>
              <a:endParaRPr lang="en-US" sz="1100" dirty="0">
                <a:solidFill>
                  <a:schemeClr val="bg1"/>
                </a:solidFill>
              </a:endParaRPr>
            </a:p>
            <a:p>
              <a:pPr algn="ctr">
                <a:spcAft>
                  <a:spcPts val="200"/>
                </a:spcAft>
              </a:pPr>
              <a:r>
                <a:rPr lang="en-US" sz="1100" dirty="0">
                  <a:solidFill>
                    <a:schemeClr val="bg1"/>
                  </a:solidFill>
                  <a:latin typeface="Poppins"/>
                  <a:ea typeface="+mn-lt"/>
                  <a:cs typeface="Poppins"/>
                </a:rPr>
                <a:t>Under Armour's Youth Advisory Board advises on new sportswear designs and marketing strategies</a:t>
              </a:r>
              <a:endParaRPr lang="en-US" sz="1100" dirty="0">
                <a:solidFill>
                  <a:schemeClr val="bg1"/>
                </a:solidFill>
              </a:endParaRPr>
            </a:p>
          </p:txBody>
        </p:sp>
      </p:grpSp>
      <p:grpSp>
        <p:nvGrpSpPr>
          <p:cNvPr id="22" name="Group 21">
            <a:extLst>
              <a:ext uri="{FF2B5EF4-FFF2-40B4-BE49-F238E27FC236}">
                <a16:creationId xmlns:a16="http://schemas.microsoft.com/office/drawing/2014/main" id="{C9310250-1BAD-6302-23A8-288CDFF579FF}"/>
              </a:ext>
            </a:extLst>
          </p:cNvPr>
          <p:cNvGrpSpPr/>
          <p:nvPr/>
        </p:nvGrpSpPr>
        <p:grpSpPr>
          <a:xfrm>
            <a:off x="516444" y="2936402"/>
            <a:ext cx="2886912" cy="990014"/>
            <a:chOff x="6435621" y="2647886"/>
            <a:chExt cx="2914218" cy="839458"/>
          </a:xfrm>
        </p:grpSpPr>
        <p:sp>
          <p:nvSpPr>
            <p:cNvPr id="23" name="Rectangle: Diagonal Corners Rounded 22">
              <a:extLst>
                <a:ext uri="{FF2B5EF4-FFF2-40B4-BE49-F238E27FC236}">
                  <a16:creationId xmlns:a16="http://schemas.microsoft.com/office/drawing/2014/main" id="{66576278-3C68-BCBC-12B4-14C2AB033186}"/>
                </a:ext>
              </a:extLst>
            </p:cNvPr>
            <p:cNvSpPr/>
            <p:nvPr/>
          </p:nvSpPr>
          <p:spPr>
            <a:xfrm flipH="1">
              <a:off x="6464223" y="2648413"/>
              <a:ext cx="2885616" cy="829327"/>
            </a:xfrm>
            <a:prstGeom prst="round2DiagRect">
              <a:avLst/>
            </a:prstGeom>
            <a:solidFill>
              <a:srgbClr val="00A8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030D8968-5FEA-C841-290F-9AF7BEF57E87}"/>
                </a:ext>
              </a:extLst>
            </p:cNvPr>
            <p:cNvSpPr txBox="1"/>
            <p:nvPr/>
          </p:nvSpPr>
          <p:spPr>
            <a:xfrm>
              <a:off x="6435621" y="2647886"/>
              <a:ext cx="2903669" cy="839458"/>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400"/>
                </a:spcAft>
              </a:pPr>
              <a:r>
                <a:rPr lang="en-US" sz="1100" b="1" dirty="0">
                  <a:solidFill>
                    <a:schemeClr val="bg1"/>
                  </a:solidFill>
                  <a:latin typeface="Poppins"/>
                  <a:ea typeface="+mn-lt"/>
                  <a:cs typeface="+mn-lt"/>
                </a:rPr>
                <a:t>UNICEF</a:t>
              </a:r>
              <a:endParaRPr lang="en-US" dirty="0">
                <a:solidFill>
                  <a:schemeClr val="bg1"/>
                </a:solidFill>
              </a:endParaRPr>
            </a:p>
            <a:p>
              <a:pPr algn="ctr">
                <a:spcAft>
                  <a:spcPts val="400"/>
                </a:spcAft>
              </a:pPr>
              <a:r>
                <a:rPr lang="en-US" sz="1100" dirty="0">
                  <a:solidFill>
                    <a:schemeClr val="bg1"/>
                  </a:solidFill>
                  <a:latin typeface="Poppins"/>
                  <a:ea typeface="+mn-lt"/>
                  <a:cs typeface="Poppins"/>
                </a:rPr>
                <a:t>UNICEF's Youth Ambassadors advocate for children's rights and campaign to promote education and health initiatives</a:t>
              </a:r>
              <a:endParaRPr lang="en-US" dirty="0">
                <a:solidFill>
                  <a:schemeClr val="bg1"/>
                </a:solidFill>
              </a:endParaRPr>
            </a:p>
          </p:txBody>
        </p:sp>
      </p:grpSp>
      <p:grpSp>
        <p:nvGrpSpPr>
          <p:cNvPr id="25" name="Group 24">
            <a:extLst>
              <a:ext uri="{FF2B5EF4-FFF2-40B4-BE49-F238E27FC236}">
                <a16:creationId xmlns:a16="http://schemas.microsoft.com/office/drawing/2014/main" id="{B164C392-D99F-7989-9AD5-C87549E9C4A2}"/>
              </a:ext>
            </a:extLst>
          </p:cNvPr>
          <p:cNvGrpSpPr/>
          <p:nvPr/>
        </p:nvGrpSpPr>
        <p:grpSpPr>
          <a:xfrm>
            <a:off x="3518774" y="2936403"/>
            <a:ext cx="2865372" cy="978066"/>
            <a:chOff x="6464223" y="2643532"/>
            <a:chExt cx="2885616" cy="702415"/>
          </a:xfrm>
        </p:grpSpPr>
        <p:sp>
          <p:nvSpPr>
            <p:cNvPr id="26" name="Rectangle: Diagonal Corners Rounded 25">
              <a:extLst>
                <a:ext uri="{FF2B5EF4-FFF2-40B4-BE49-F238E27FC236}">
                  <a16:creationId xmlns:a16="http://schemas.microsoft.com/office/drawing/2014/main" id="{89D700CB-3FDC-6A39-C36D-D05D7B17D03E}"/>
                </a:ext>
              </a:extLst>
            </p:cNvPr>
            <p:cNvSpPr/>
            <p:nvPr/>
          </p:nvSpPr>
          <p:spPr>
            <a:xfrm flipH="1">
              <a:off x="6464223" y="2643532"/>
              <a:ext cx="2885616" cy="702415"/>
            </a:xfrm>
            <a:prstGeom prst="round2DiagRect">
              <a:avLst/>
            </a:prstGeom>
            <a:solidFill>
              <a:srgbClr val="A456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C324FC42-9247-672E-67B2-C31394FF5397}"/>
                </a:ext>
              </a:extLst>
            </p:cNvPr>
            <p:cNvSpPr txBox="1"/>
            <p:nvPr/>
          </p:nvSpPr>
          <p:spPr>
            <a:xfrm>
              <a:off x="6477098" y="2707289"/>
              <a:ext cx="2861882" cy="57100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200"/>
                </a:spcAft>
              </a:pPr>
              <a:r>
                <a:rPr lang="en-US" sz="1100" b="1" dirty="0">
                  <a:solidFill>
                    <a:schemeClr val="bg1"/>
                  </a:solidFill>
                  <a:latin typeface="Poppins"/>
                  <a:ea typeface="+mn-lt"/>
                  <a:cs typeface="+mn-lt"/>
                </a:rPr>
                <a:t>Microsoft</a:t>
              </a:r>
              <a:endParaRPr lang="en-US" dirty="0">
                <a:solidFill>
                  <a:schemeClr val="bg1"/>
                </a:solidFill>
              </a:endParaRPr>
            </a:p>
            <a:p>
              <a:pPr algn="ctr">
                <a:spcAft>
                  <a:spcPts val="200"/>
                </a:spcAft>
              </a:pPr>
              <a:r>
                <a:rPr lang="en-US" sz="1100" dirty="0">
                  <a:solidFill>
                    <a:schemeClr val="bg1"/>
                  </a:solidFill>
                  <a:latin typeface="Poppins"/>
                  <a:ea typeface="+mn-lt"/>
                  <a:cs typeface="Poppins"/>
                </a:rPr>
                <a:t>Microsoft partners with young researchers to study digital inclusion and develop educational tools</a:t>
              </a:r>
              <a:endParaRPr lang="en-US" dirty="0">
                <a:solidFill>
                  <a:schemeClr val="bg1"/>
                </a:solidFill>
              </a:endParaRPr>
            </a:p>
          </p:txBody>
        </p:sp>
      </p:grpSp>
      <p:grpSp>
        <p:nvGrpSpPr>
          <p:cNvPr id="28" name="Group 27">
            <a:extLst>
              <a:ext uri="{FF2B5EF4-FFF2-40B4-BE49-F238E27FC236}">
                <a16:creationId xmlns:a16="http://schemas.microsoft.com/office/drawing/2014/main" id="{5823CC42-78B2-C9C2-FA3E-FDC687E67979}"/>
              </a:ext>
            </a:extLst>
          </p:cNvPr>
          <p:cNvGrpSpPr/>
          <p:nvPr/>
        </p:nvGrpSpPr>
        <p:grpSpPr>
          <a:xfrm>
            <a:off x="6539756" y="2943199"/>
            <a:ext cx="2882097" cy="964474"/>
            <a:chOff x="6464223" y="2648413"/>
            <a:chExt cx="2909358" cy="829327"/>
          </a:xfrm>
        </p:grpSpPr>
        <p:sp>
          <p:nvSpPr>
            <p:cNvPr id="29" name="Rectangle: Diagonal Corners Rounded 28">
              <a:extLst>
                <a:ext uri="{FF2B5EF4-FFF2-40B4-BE49-F238E27FC236}">
                  <a16:creationId xmlns:a16="http://schemas.microsoft.com/office/drawing/2014/main" id="{88777DFB-D1C7-40D5-EF91-BA28164F52C5}"/>
                </a:ext>
              </a:extLst>
            </p:cNvPr>
            <p:cNvSpPr/>
            <p:nvPr/>
          </p:nvSpPr>
          <p:spPr>
            <a:xfrm flipH="1">
              <a:off x="6464223" y="2648413"/>
              <a:ext cx="2885616" cy="829327"/>
            </a:xfrm>
            <a:prstGeom prst="round2DiagRect">
              <a:avLst/>
            </a:prstGeom>
            <a:solidFill>
              <a:srgbClr val="E41B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81E625F5-5987-FB2A-408C-8151F60701D1}"/>
                </a:ext>
              </a:extLst>
            </p:cNvPr>
            <p:cNvSpPr txBox="1"/>
            <p:nvPr/>
          </p:nvSpPr>
          <p:spPr>
            <a:xfrm>
              <a:off x="6469914" y="2721666"/>
              <a:ext cx="2903667" cy="68367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200"/>
                </a:spcAft>
              </a:pPr>
              <a:r>
                <a:rPr lang="en-US" sz="1100" b="1" dirty="0">
                  <a:solidFill>
                    <a:schemeClr val="bg1"/>
                  </a:solidFill>
                  <a:latin typeface="Poppins"/>
                  <a:ea typeface="+mn-lt"/>
                  <a:cs typeface="+mn-lt"/>
                </a:rPr>
                <a:t>Reebok</a:t>
              </a:r>
              <a:endParaRPr lang="en-US" dirty="0">
                <a:solidFill>
                  <a:schemeClr val="bg1"/>
                </a:solidFill>
              </a:endParaRPr>
            </a:p>
            <a:p>
              <a:pPr algn="ctr">
                <a:spcAft>
                  <a:spcPts val="200"/>
                </a:spcAft>
              </a:pPr>
              <a:r>
                <a:rPr lang="en-US" sz="1100" dirty="0">
                  <a:solidFill>
                    <a:schemeClr val="bg1"/>
                  </a:solidFill>
                  <a:latin typeface="Poppins"/>
                  <a:ea typeface="+mn-lt"/>
                  <a:cs typeface="Poppins"/>
                </a:rPr>
                <a:t>Reebok hosts innovation labs where young engineers collaborate to create sustainable sportswear materials</a:t>
              </a:r>
              <a:endParaRPr lang="en-US" dirty="0">
                <a:solidFill>
                  <a:schemeClr val="bg1"/>
                </a:solidFill>
              </a:endParaRPr>
            </a:p>
          </p:txBody>
        </p:sp>
      </p:grpSp>
      <p:grpSp>
        <p:nvGrpSpPr>
          <p:cNvPr id="31" name="Group 30">
            <a:extLst>
              <a:ext uri="{FF2B5EF4-FFF2-40B4-BE49-F238E27FC236}">
                <a16:creationId xmlns:a16="http://schemas.microsoft.com/office/drawing/2014/main" id="{266C7FFE-56B7-EA8F-B8C1-1AB18AAB8891}"/>
              </a:ext>
            </a:extLst>
          </p:cNvPr>
          <p:cNvGrpSpPr/>
          <p:nvPr/>
        </p:nvGrpSpPr>
        <p:grpSpPr>
          <a:xfrm>
            <a:off x="519841" y="4019108"/>
            <a:ext cx="2876462" cy="978066"/>
            <a:chOff x="6449338" y="2643445"/>
            <a:chExt cx="2903669" cy="715040"/>
          </a:xfrm>
        </p:grpSpPr>
        <p:sp>
          <p:nvSpPr>
            <p:cNvPr id="32" name="Rectangle: Diagonal Corners Rounded 31">
              <a:extLst>
                <a:ext uri="{FF2B5EF4-FFF2-40B4-BE49-F238E27FC236}">
                  <a16:creationId xmlns:a16="http://schemas.microsoft.com/office/drawing/2014/main" id="{7EC9B062-C2A1-C2FF-E814-8C5C02E3F99F}"/>
                </a:ext>
              </a:extLst>
            </p:cNvPr>
            <p:cNvSpPr/>
            <p:nvPr/>
          </p:nvSpPr>
          <p:spPr>
            <a:xfrm flipH="1">
              <a:off x="6450506" y="2643445"/>
              <a:ext cx="2878758" cy="715040"/>
            </a:xfrm>
            <a:prstGeom prst="round2DiagRect">
              <a:avLst/>
            </a:prstGeom>
            <a:solidFill>
              <a:srgbClr val="102C47"/>
            </a:solidFill>
            <a:ln>
              <a:solidFill>
                <a:srgbClr val="1335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14920E6-E49D-47B9-3141-5C71429A6A04}"/>
                </a:ext>
              </a:extLst>
            </p:cNvPr>
            <p:cNvSpPr txBox="1"/>
            <p:nvPr/>
          </p:nvSpPr>
          <p:spPr>
            <a:xfrm>
              <a:off x="6449338" y="2774291"/>
              <a:ext cx="2903669" cy="45751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200"/>
                </a:spcAft>
              </a:pPr>
              <a:r>
                <a:rPr lang="en-US" sz="1100" b="1" dirty="0">
                  <a:solidFill>
                    <a:schemeClr val="bg1"/>
                  </a:solidFill>
                  <a:latin typeface="Poppins"/>
                  <a:ea typeface="+mn-lt"/>
                  <a:cs typeface="+mn-lt"/>
                </a:rPr>
                <a:t>LEGO</a:t>
              </a:r>
              <a:endParaRPr lang="en-US" dirty="0">
                <a:solidFill>
                  <a:schemeClr val="bg1"/>
                </a:solidFill>
              </a:endParaRPr>
            </a:p>
            <a:p>
              <a:pPr algn="ctr">
                <a:spcAft>
                  <a:spcPts val="200"/>
                </a:spcAft>
              </a:pPr>
              <a:r>
                <a:rPr lang="en-US" sz="1100" dirty="0">
                  <a:solidFill>
                    <a:schemeClr val="bg1"/>
                  </a:solidFill>
                  <a:latin typeface="Poppins"/>
                  <a:ea typeface="+mn-lt"/>
                  <a:cs typeface="Poppins"/>
                </a:rPr>
                <a:t>LEGO Ideas allows young fans to submit and vote on new set designs</a:t>
              </a:r>
              <a:endParaRPr lang="en-US" dirty="0">
                <a:solidFill>
                  <a:schemeClr val="bg1"/>
                </a:solidFill>
                <a:latin typeface="Poppins"/>
                <a:cs typeface="Poppins"/>
              </a:endParaRPr>
            </a:p>
          </p:txBody>
        </p:sp>
      </p:grpSp>
      <p:grpSp>
        <p:nvGrpSpPr>
          <p:cNvPr id="34" name="Group 33">
            <a:extLst>
              <a:ext uri="{FF2B5EF4-FFF2-40B4-BE49-F238E27FC236}">
                <a16:creationId xmlns:a16="http://schemas.microsoft.com/office/drawing/2014/main" id="{67F1F3FF-5D31-46BD-E134-124F772DA33E}"/>
              </a:ext>
            </a:extLst>
          </p:cNvPr>
          <p:cNvGrpSpPr/>
          <p:nvPr/>
        </p:nvGrpSpPr>
        <p:grpSpPr>
          <a:xfrm>
            <a:off x="3518774" y="4015705"/>
            <a:ext cx="2865372" cy="991658"/>
            <a:chOff x="6464223" y="2648413"/>
            <a:chExt cx="2885616" cy="712177"/>
          </a:xfrm>
        </p:grpSpPr>
        <p:sp>
          <p:nvSpPr>
            <p:cNvPr id="35" name="Rectangle: Diagonal Corners Rounded 34">
              <a:extLst>
                <a:ext uri="{FF2B5EF4-FFF2-40B4-BE49-F238E27FC236}">
                  <a16:creationId xmlns:a16="http://schemas.microsoft.com/office/drawing/2014/main" id="{9EAB29DD-F895-229F-6FF3-CC83828F4D1D}"/>
                </a:ext>
              </a:extLst>
            </p:cNvPr>
            <p:cNvSpPr/>
            <p:nvPr/>
          </p:nvSpPr>
          <p:spPr>
            <a:xfrm flipH="1">
              <a:off x="6464223" y="2648413"/>
              <a:ext cx="2885616" cy="712177"/>
            </a:xfrm>
            <a:prstGeom prst="round2DiagRect">
              <a:avLst/>
            </a:prstGeom>
            <a:solidFill>
              <a:srgbClr val="0072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9AA7245-4B89-6306-134E-8D3E1694A4AF}"/>
                </a:ext>
              </a:extLst>
            </p:cNvPr>
            <p:cNvSpPr txBox="1"/>
            <p:nvPr/>
          </p:nvSpPr>
          <p:spPr>
            <a:xfrm>
              <a:off x="6477098" y="2648716"/>
              <a:ext cx="2861882" cy="69257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200"/>
                </a:spcAft>
              </a:pPr>
              <a:r>
                <a:rPr lang="en-US" sz="1100" b="1" dirty="0">
                  <a:solidFill>
                    <a:srgbClr val="FFFFFF"/>
                  </a:solidFill>
                  <a:latin typeface="Poppins"/>
                  <a:ea typeface="+mn-lt"/>
                  <a:cs typeface="+mn-lt"/>
                </a:rPr>
                <a:t>Airbnb</a:t>
              </a:r>
              <a:endParaRPr lang="en-US" dirty="0" err="1">
                <a:solidFill>
                  <a:srgbClr val="FFFFFF"/>
                </a:solidFill>
              </a:endParaRPr>
            </a:p>
            <a:p>
              <a:pPr algn="ctr">
                <a:spcAft>
                  <a:spcPts val="200"/>
                </a:spcAft>
              </a:pPr>
              <a:r>
                <a:rPr lang="en-US" sz="1100" dirty="0">
                  <a:solidFill>
                    <a:srgbClr val="FFFFFF"/>
                  </a:solidFill>
                  <a:latin typeface="Poppins"/>
                  <a:ea typeface="+mn-lt"/>
                  <a:cs typeface="Poppins"/>
                </a:rPr>
                <a:t>Airbnb develops a platform where young travelers collaborate on travel itineraries and cultural experiences, influencing travel trends</a:t>
              </a:r>
              <a:endParaRPr lang="en-US" dirty="0">
                <a:solidFill>
                  <a:srgbClr val="FFFFFF"/>
                </a:solidFill>
              </a:endParaRPr>
            </a:p>
          </p:txBody>
        </p:sp>
      </p:grpSp>
      <p:grpSp>
        <p:nvGrpSpPr>
          <p:cNvPr id="37" name="Group 36">
            <a:extLst>
              <a:ext uri="{FF2B5EF4-FFF2-40B4-BE49-F238E27FC236}">
                <a16:creationId xmlns:a16="http://schemas.microsoft.com/office/drawing/2014/main" id="{CEA12560-9651-1520-797F-0BBC66C2C80D}"/>
              </a:ext>
            </a:extLst>
          </p:cNvPr>
          <p:cNvGrpSpPr/>
          <p:nvPr/>
        </p:nvGrpSpPr>
        <p:grpSpPr>
          <a:xfrm>
            <a:off x="6511423" y="4019106"/>
            <a:ext cx="2890048" cy="998456"/>
            <a:chOff x="6428764" y="2643445"/>
            <a:chExt cx="2917384" cy="729947"/>
          </a:xfrm>
        </p:grpSpPr>
        <p:sp>
          <p:nvSpPr>
            <p:cNvPr id="38" name="Rectangle: Diagonal Corners Rounded 37">
              <a:extLst>
                <a:ext uri="{FF2B5EF4-FFF2-40B4-BE49-F238E27FC236}">
                  <a16:creationId xmlns:a16="http://schemas.microsoft.com/office/drawing/2014/main" id="{2AFF128D-A710-654B-1615-384A2FAB0807}"/>
                </a:ext>
              </a:extLst>
            </p:cNvPr>
            <p:cNvSpPr/>
            <p:nvPr/>
          </p:nvSpPr>
          <p:spPr>
            <a:xfrm flipH="1">
              <a:off x="6450506" y="2643445"/>
              <a:ext cx="2878758" cy="729947"/>
            </a:xfrm>
            <a:prstGeom prst="round2DiagRect">
              <a:avLst/>
            </a:prstGeom>
            <a:solidFill>
              <a:srgbClr val="00A8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963386B-32EF-0E8A-E422-F2B6ABB7D425}"/>
                </a:ext>
              </a:extLst>
            </p:cNvPr>
            <p:cNvSpPr txBox="1"/>
            <p:nvPr/>
          </p:nvSpPr>
          <p:spPr>
            <a:xfrm>
              <a:off x="6428764" y="2714330"/>
              <a:ext cx="2917384" cy="58127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200"/>
                </a:spcAft>
              </a:pPr>
              <a:r>
                <a:rPr lang="en-US" sz="1100" b="1" dirty="0">
                  <a:solidFill>
                    <a:schemeClr val="bg1"/>
                  </a:solidFill>
                  <a:latin typeface="Poppins"/>
                  <a:ea typeface="+mn-lt"/>
                  <a:cs typeface="+mn-lt"/>
                </a:rPr>
                <a:t>Disney</a:t>
              </a:r>
              <a:endParaRPr lang="en-US" dirty="0">
                <a:solidFill>
                  <a:schemeClr val="bg1"/>
                </a:solidFill>
              </a:endParaRPr>
            </a:p>
            <a:p>
              <a:pPr algn="ctr">
                <a:spcAft>
                  <a:spcPts val="200"/>
                </a:spcAft>
              </a:pPr>
              <a:r>
                <a:rPr lang="en-US" sz="1100" dirty="0">
                  <a:solidFill>
                    <a:schemeClr val="bg1"/>
                  </a:solidFill>
                  <a:latin typeface="Poppins"/>
                  <a:ea typeface="+mn-lt"/>
                  <a:cs typeface="Poppins"/>
                </a:rPr>
                <a:t>Disney has a platform for young fans to submit fan fiction and artwork, building community between fans</a:t>
              </a:r>
              <a:endParaRPr lang="en-US" dirty="0" err="1">
                <a:solidFill>
                  <a:schemeClr val="bg1"/>
                </a:solidFill>
              </a:endParaRPr>
            </a:p>
          </p:txBody>
        </p:sp>
      </p:grpSp>
      <p:grpSp>
        <p:nvGrpSpPr>
          <p:cNvPr id="46" name="Group 45">
            <a:extLst>
              <a:ext uri="{FF2B5EF4-FFF2-40B4-BE49-F238E27FC236}">
                <a16:creationId xmlns:a16="http://schemas.microsoft.com/office/drawing/2014/main" id="{A5D856A8-0C75-DDBC-B190-DD1D66655DBE}"/>
              </a:ext>
            </a:extLst>
          </p:cNvPr>
          <p:cNvGrpSpPr/>
          <p:nvPr/>
        </p:nvGrpSpPr>
        <p:grpSpPr>
          <a:xfrm>
            <a:off x="513046" y="5113402"/>
            <a:ext cx="2888102" cy="1426656"/>
            <a:chOff x="6443697" y="2644462"/>
            <a:chExt cx="2908507" cy="829326"/>
          </a:xfrm>
        </p:grpSpPr>
        <p:sp>
          <p:nvSpPr>
            <p:cNvPr id="44" name="Rectangle: Diagonal Corners Rounded 43">
              <a:extLst>
                <a:ext uri="{FF2B5EF4-FFF2-40B4-BE49-F238E27FC236}">
                  <a16:creationId xmlns:a16="http://schemas.microsoft.com/office/drawing/2014/main" id="{755DA205-ECF0-332E-A36F-334E09A7D939}"/>
                </a:ext>
              </a:extLst>
            </p:cNvPr>
            <p:cNvSpPr/>
            <p:nvPr/>
          </p:nvSpPr>
          <p:spPr>
            <a:xfrm flipH="1">
              <a:off x="6443697" y="2644462"/>
              <a:ext cx="2906142" cy="829326"/>
            </a:xfrm>
            <a:prstGeom prst="round2DiagRect">
              <a:avLst/>
            </a:prstGeom>
            <a:solidFill>
              <a:srgbClr val="A456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952424DC-F9F7-BC79-987A-34BBA0B7A7EF}"/>
                </a:ext>
              </a:extLst>
            </p:cNvPr>
            <p:cNvSpPr txBox="1"/>
            <p:nvPr/>
          </p:nvSpPr>
          <p:spPr>
            <a:xfrm>
              <a:off x="6456110" y="2680293"/>
              <a:ext cx="2896094" cy="757398"/>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200"/>
                </a:spcAft>
              </a:pPr>
              <a:r>
                <a:rPr lang="en-US" sz="1100" b="1" dirty="0">
                  <a:solidFill>
                    <a:schemeClr val="bg1"/>
                  </a:solidFill>
                  <a:latin typeface="Poppins"/>
                  <a:ea typeface="+mn-lt"/>
                  <a:cs typeface="+mn-lt"/>
                </a:rPr>
                <a:t>Youth Justice Advisors</a:t>
              </a:r>
              <a:endParaRPr lang="en-US" dirty="0">
                <a:solidFill>
                  <a:schemeClr val="bg1"/>
                </a:solidFill>
              </a:endParaRPr>
            </a:p>
            <a:p>
              <a:pPr algn="ctr">
                <a:spcAft>
                  <a:spcPts val="200"/>
                </a:spcAft>
              </a:pPr>
              <a:r>
                <a:rPr lang="en-US" sz="1100" dirty="0">
                  <a:solidFill>
                    <a:schemeClr val="bg1"/>
                  </a:solidFill>
                  <a:latin typeface="Poppins"/>
                  <a:ea typeface="+mn-lt"/>
                  <a:cs typeface="Poppins"/>
                </a:rPr>
                <a:t>A team of Young Adults aged 18-30 with lived experiences of the Care and Justice System focus on highlighting the voices of those in the systems and are all passionate about seeing informed reform</a:t>
              </a:r>
              <a:endParaRPr lang="en-US" dirty="0">
                <a:solidFill>
                  <a:schemeClr val="bg1"/>
                </a:solidFill>
              </a:endParaRPr>
            </a:p>
          </p:txBody>
        </p:sp>
      </p:grpSp>
      <p:grpSp>
        <p:nvGrpSpPr>
          <p:cNvPr id="50" name="Group 49">
            <a:extLst>
              <a:ext uri="{FF2B5EF4-FFF2-40B4-BE49-F238E27FC236}">
                <a16:creationId xmlns:a16="http://schemas.microsoft.com/office/drawing/2014/main" id="{91F9E9DC-BF9E-C276-AC5A-F7C18EAC011D}"/>
              </a:ext>
            </a:extLst>
          </p:cNvPr>
          <p:cNvGrpSpPr/>
          <p:nvPr/>
        </p:nvGrpSpPr>
        <p:grpSpPr>
          <a:xfrm>
            <a:off x="3505184" y="5116800"/>
            <a:ext cx="2892548" cy="1419859"/>
            <a:chOff x="6464223" y="2648413"/>
            <a:chExt cx="2912984" cy="825376"/>
          </a:xfrm>
        </p:grpSpPr>
        <p:sp>
          <p:nvSpPr>
            <p:cNvPr id="48" name="Rectangle: Diagonal Corners Rounded 47">
              <a:extLst>
                <a:ext uri="{FF2B5EF4-FFF2-40B4-BE49-F238E27FC236}">
                  <a16:creationId xmlns:a16="http://schemas.microsoft.com/office/drawing/2014/main" id="{48BEE097-A508-845D-F0F8-BF828F1ECFA9}"/>
                </a:ext>
              </a:extLst>
            </p:cNvPr>
            <p:cNvSpPr/>
            <p:nvPr/>
          </p:nvSpPr>
          <p:spPr>
            <a:xfrm flipH="1">
              <a:off x="6464223" y="2648413"/>
              <a:ext cx="2912984" cy="825376"/>
            </a:xfrm>
            <a:prstGeom prst="round2DiagRect">
              <a:avLst/>
            </a:prstGeom>
            <a:solidFill>
              <a:srgbClr val="E41B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1D7D752A-4E60-A51A-D983-A847178BF396}"/>
                </a:ext>
              </a:extLst>
            </p:cNvPr>
            <p:cNvSpPr txBox="1"/>
            <p:nvPr/>
          </p:nvSpPr>
          <p:spPr>
            <a:xfrm>
              <a:off x="6483939" y="2680293"/>
              <a:ext cx="2875568" cy="757399"/>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200"/>
                </a:spcAft>
              </a:pPr>
              <a:r>
                <a:rPr lang="en-US" sz="1100" b="1" dirty="0">
                  <a:solidFill>
                    <a:schemeClr val="bg1"/>
                  </a:solidFill>
                  <a:latin typeface="Poppins"/>
                  <a:ea typeface="+mn-lt"/>
                  <a:cs typeface="+mn-lt"/>
                </a:rPr>
                <a:t>St John's Ambulance</a:t>
              </a:r>
              <a:endParaRPr lang="en-US" dirty="0">
                <a:solidFill>
                  <a:schemeClr val="bg1"/>
                </a:solidFill>
              </a:endParaRPr>
            </a:p>
            <a:p>
              <a:pPr algn="ctr">
                <a:spcAft>
                  <a:spcPts val="200"/>
                </a:spcAft>
              </a:pPr>
              <a:r>
                <a:rPr lang="en-US" sz="1100" dirty="0">
                  <a:solidFill>
                    <a:schemeClr val="bg1"/>
                  </a:solidFill>
                  <a:latin typeface="Poppins"/>
                  <a:ea typeface="+mn-lt"/>
                  <a:cs typeface="Poppins"/>
                </a:rPr>
                <a:t>'Young Responders' build confidence in first aid skills and mental health resilience, reflect young people’s experiences in the training content and learn flexibly around their other commitments</a:t>
              </a:r>
              <a:endParaRPr lang="en-US" dirty="0">
                <a:solidFill>
                  <a:schemeClr val="bg1"/>
                </a:solidFill>
              </a:endParaRPr>
            </a:p>
          </p:txBody>
        </p:sp>
      </p:grpSp>
      <p:grpSp>
        <p:nvGrpSpPr>
          <p:cNvPr id="54" name="Group 53">
            <a:extLst>
              <a:ext uri="{FF2B5EF4-FFF2-40B4-BE49-F238E27FC236}">
                <a16:creationId xmlns:a16="http://schemas.microsoft.com/office/drawing/2014/main" id="{8C0EA8C1-F545-4D01-FFE6-B8C1476E3022}"/>
              </a:ext>
            </a:extLst>
          </p:cNvPr>
          <p:cNvGrpSpPr/>
          <p:nvPr/>
        </p:nvGrpSpPr>
        <p:grpSpPr>
          <a:xfrm>
            <a:off x="6523577" y="5116800"/>
            <a:ext cx="2885754" cy="1419859"/>
            <a:chOff x="6464223" y="2660266"/>
            <a:chExt cx="2906142" cy="904397"/>
          </a:xfrm>
        </p:grpSpPr>
        <p:sp>
          <p:nvSpPr>
            <p:cNvPr id="52" name="Rectangle: Diagonal Corners Rounded 51">
              <a:extLst>
                <a:ext uri="{FF2B5EF4-FFF2-40B4-BE49-F238E27FC236}">
                  <a16:creationId xmlns:a16="http://schemas.microsoft.com/office/drawing/2014/main" id="{D0D2D799-2FCE-FACE-D322-29C1FB5240EE}"/>
                </a:ext>
              </a:extLst>
            </p:cNvPr>
            <p:cNvSpPr/>
            <p:nvPr/>
          </p:nvSpPr>
          <p:spPr>
            <a:xfrm flipH="1">
              <a:off x="6464223" y="2660266"/>
              <a:ext cx="2906142" cy="904397"/>
            </a:xfrm>
            <a:prstGeom prst="round2DiagRect">
              <a:avLst/>
            </a:prstGeom>
            <a:solidFill>
              <a:srgbClr val="102C47"/>
            </a:solidFill>
            <a:ln>
              <a:solidFill>
                <a:srgbClr val="1335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51A9A44-AF2D-570E-05C9-C1CB1A82D099}"/>
                </a:ext>
              </a:extLst>
            </p:cNvPr>
            <p:cNvSpPr txBox="1"/>
            <p:nvPr/>
          </p:nvSpPr>
          <p:spPr>
            <a:xfrm>
              <a:off x="6477096" y="2687464"/>
              <a:ext cx="2875568" cy="85580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200"/>
                </a:spcAft>
              </a:pPr>
              <a:r>
                <a:rPr lang="en-US" sz="1100" b="1" dirty="0">
                  <a:solidFill>
                    <a:schemeClr val="bg1"/>
                  </a:solidFill>
                  <a:latin typeface="Poppins"/>
                  <a:ea typeface="+mn-lt"/>
                  <a:cs typeface="Poppins"/>
                </a:rPr>
                <a:t>Hope Hack</a:t>
              </a:r>
              <a:endParaRPr lang="en-US" dirty="0">
                <a:solidFill>
                  <a:schemeClr val="bg1"/>
                </a:solidFill>
                <a:latin typeface="Aptos" panose="020B0004020202020204"/>
                <a:ea typeface="+mn-lt"/>
                <a:cs typeface="Poppins"/>
              </a:endParaRPr>
            </a:p>
            <a:p>
              <a:pPr algn="ctr">
                <a:spcAft>
                  <a:spcPts val="200"/>
                </a:spcAft>
              </a:pPr>
              <a:r>
                <a:rPr lang="en-US" sz="1100" dirty="0">
                  <a:solidFill>
                    <a:schemeClr val="bg1"/>
                  </a:solidFill>
                  <a:latin typeface="Poppins"/>
                  <a:ea typeface="+mn-lt"/>
                  <a:cs typeface="Poppins"/>
                </a:rPr>
                <a:t> Enables vulnerable communities to be free from violence, poverty and discrimination. This is done by </a:t>
              </a:r>
              <a:r>
                <a:rPr lang="en-US" sz="1100" dirty="0" err="1">
                  <a:solidFill>
                    <a:schemeClr val="bg1"/>
                  </a:solidFill>
                  <a:latin typeface="Poppins"/>
                  <a:ea typeface="+mn-lt"/>
                  <a:cs typeface="Poppins"/>
                </a:rPr>
                <a:t>dco</a:t>
              </a:r>
              <a:r>
                <a:rPr lang="en-US" sz="1100" dirty="0">
                  <a:solidFill>
                    <a:schemeClr val="bg1"/>
                  </a:solidFill>
                  <a:latin typeface="Poppins"/>
                  <a:ea typeface="+mn-lt"/>
                  <a:cs typeface="Poppins"/>
                </a:rPr>
                <a:t>-designing solutions for young people, amplifying their voices and focusing on their future hopes</a:t>
              </a:r>
              <a:endParaRPr lang="en-US" dirty="0">
                <a:solidFill>
                  <a:schemeClr val="bg1"/>
                </a:solidFill>
              </a:endParaRPr>
            </a:p>
          </p:txBody>
        </p:sp>
      </p:grpSp>
    </p:spTree>
    <p:extLst>
      <p:ext uri="{BB962C8B-B14F-4D97-AF65-F5344CB8AC3E}">
        <p14:creationId xmlns:p14="http://schemas.microsoft.com/office/powerpoint/2010/main" val="2639757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4"/>
        <p:cNvGrpSpPr/>
        <p:nvPr/>
      </p:nvGrpSpPr>
      <p:grpSpPr>
        <a:xfrm>
          <a:off x="0" y="0"/>
          <a:ext cx="0" cy="0"/>
          <a:chOff x="0" y="0"/>
          <a:chExt cx="0" cy="0"/>
        </a:xfrm>
      </p:grpSpPr>
      <p:sp>
        <p:nvSpPr>
          <p:cNvPr id="83" name="Google Shape;83;p3"/>
          <p:cNvSpPr txBox="1"/>
          <p:nvPr/>
        </p:nvSpPr>
        <p:spPr>
          <a:xfrm>
            <a:off x="487985" y="614125"/>
            <a:ext cx="8828425" cy="505874"/>
          </a:xfrm>
          <a:prstGeom prst="rect">
            <a:avLst/>
          </a:prstGeom>
          <a:noFill/>
          <a:ln>
            <a:noFill/>
          </a:ln>
        </p:spPr>
        <p:txBody>
          <a:bodyPr spcFirstLastPara="1" wrap="square" lIns="74283" tIns="37131" rIns="74283" bIns="37131" anchor="t" anchorCtr="0">
            <a:spAutoFit/>
          </a:bodyPr>
          <a:lstStyle/>
          <a:p>
            <a:r>
              <a:rPr lang="en-GB" sz="2800" b="1">
                <a:solidFill>
                  <a:srgbClr val="102C47"/>
                </a:solidFill>
                <a:latin typeface="Poppins"/>
                <a:cs typeface="Poppins"/>
                <a:sym typeface="Poppins"/>
              </a:rPr>
              <a:t>What stops </a:t>
            </a:r>
            <a:r>
              <a:rPr lang="en-GB" sz="2800">
                <a:solidFill>
                  <a:srgbClr val="102C47"/>
                </a:solidFill>
                <a:latin typeface="Poppins"/>
                <a:cs typeface="Poppins"/>
                <a:sym typeface="Poppins"/>
              </a:rPr>
              <a:t>young people from being active?</a:t>
            </a:r>
            <a:endParaRPr lang="en-US">
              <a:solidFill>
                <a:srgbClr val="102C47"/>
              </a:solidFill>
            </a:endParaRPr>
          </a:p>
        </p:txBody>
      </p:sp>
      <p:sp>
        <p:nvSpPr>
          <p:cNvPr id="2" name="TextBox 1">
            <a:extLst>
              <a:ext uri="{FF2B5EF4-FFF2-40B4-BE49-F238E27FC236}">
                <a16:creationId xmlns:a16="http://schemas.microsoft.com/office/drawing/2014/main" id="{4ED1F68E-718E-E4BF-5FA6-9A554958FEC2}"/>
              </a:ext>
            </a:extLst>
          </p:cNvPr>
          <p:cNvSpPr txBox="1"/>
          <p:nvPr/>
        </p:nvSpPr>
        <p:spPr>
          <a:xfrm>
            <a:off x="3504021" y="4695568"/>
            <a:ext cx="610159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133554"/>
                </a:solidFill>
                <a:latin typeface="Poppins"/>
              </a:rPr>
              <a:t>We need to understand which barriers are </a:t>
            </a:r>
            <a:r>
              <a:rPr lang="en-US" sz="1200" b="1">
                <a:solidFill>
                  <a:srgbClr val="133554"/>
                </a:solidFill>
                <a:latin typeface="Poppins"/>
              </a:rPr>
              <a:t>most important to address first. </a:t>
            </a:r>
            <a:endParaRPr lang="en-US" sz="1200" b="1">
              <a:solidFill>
                <a:srgbClr val="133554"/>
              </a:solidFill>
              <a:latin typeface="Aptos" panose="020B0004020202020204"/>
            </a:endParaRPr>
          </a:p>
          <a:p>
            <a:endParaRPr lang="en-US" sz="1200">
              <a:solidFill>
                <a:srgbClr val="133554"/>
              </a:solidFill>
              <a:latin typeface="Poppins"/>
              <a:cs typeface="Poppins"/>
            </a:endParaRPr>
          </a:p>
          <a:p>
            <a:r>
              <a:rPr lang="en-US" sz="1200">
                <a:solidFill>
                  <a:srgbClr val="133554"/>
                </a:solidFill>
                <a:latin typeface="Poppins"/>
              </a:rPr>
              <a:t>This is why it's so important that we give young people a voice, and co-design solutions that will help them get active.</a:t>
            </a:r>
            <a:endParaRPr lang="en-US" sz="1200">
              <a:solidFill>
                <a:srgbClr val="133554"/>
              </a:solidFill>
            </a:endParaRPr>
          </a:p>
        </p:txBody>
      </p:sp>
      <p:grpSp>
        <p:nvGrpSpPr>
          <p:cNvPr id="86" name="Group 85">
            <a:extLst>
              <a:ext uri="{FF2B5EF4-FFF2-40B4-BE49-F238E27FC236}">
                <a16:creationId xmlns:a16="http://schemas.microsoft.com/office/drawing/2014/main" id="{3763D53F-EEE3-D8DF-1719-0CBF270B0521}"/>
              </a:ext>
            </a:extLst>
          </p:cNvPr>
          <p:cNvGrpSpPr/>
          <p:nvPr/>
        </p:nvGrpSpPr>
        <p:grpSpPr>
          <a:xfrm>
            <a:off x="487881" y="1645882"/>
            <a:ext cx="2905272" cy="947516"/>
            <a:chOff x="487881" y="1635687"/>
            <a:chExt cx="2905272" cy="947516"/>
          </a:xfrm>
        </p:grpSpPr>
        <p:grpSp>
          <p:nvGrpSpPr>
            <p:cNvPr id="10" name="Group 9">
              <a:extLst>
                <a:ext uri="{FF2B5EF4-FFF2-40B4-BE49-F238E27FC236}">
                  <a16:creationId xmlns:a16="http://schemas.microsoft.com/office/drawing/2014/main" id="{94C75C6A-16F7-4CC4-C112-98CE3B20487E}"/>
                </a:ext>
              </a:extLst>
            </p:cNvPr>
            <p:cNvGrpSpPr/>
            <p:nvPr/>
          </p:nvGrpSpPr>
          <p:grpSpPr>
            <a:xfrm flipH="1">
              <a:off x="487881" y="1635687"/>
              <a:ext cx="2905272" cy="947516"/>
              <a:chOff x="216895" y="1056586"/>
              <a:chExt cx="2936603" cy="1192814"/>
            </a:xfrm>
          </p:grpSpPr>
          <p:sp>
            <p:nvSpPr>
              <p:cNvPr id="8" name="Rectangle: Diagonal Corners Rounded 7">
                <a:extLst>
                  <a:ext uri="{FF2B5EF4-FFF2-40B4-BE49-F238E27FC236}">
                    <a16:creationId xmlns:a16="http://schemas.microsoft.com/office/drawing/2014/main" id="{459E26E3-3B17-A100-3CCB-F9A4C1D9015A}"/>
                  </a:ext>
                </a:extLst>
              </p:cNvPr>
              <p:cNvSpPr/>
              <p:nvPr/>
            </p:nvSpPr>
            <p:spPr>
              <a:xfrm>
                <a:off x="216895" y="1074402"/>
                <a:ext cx="2916076" cy="1174998"/>
              </a:xfrm>
              <a:prstGeom prst="round2Diag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Diagonal Corners Rounded 8">
                <a:extLst>
                  <a:ext uri="{FF2B5EF4-FFF2-40B4-BE49-F238E27FC236}">
                    <a16:creationId xmlns:a16="http://schemas.microsoft.com/office/drawing/2014/main" id="{4A15E926-8129-4B0D-5C1C-99CC69AE9DD1}"/>
                  </a:ext>
                </a:extLst>
              </p:cNvPr>
              <p:cNvSpPr/>
              <p:nvPr/>
            </p:nvSpPr>
            <p:spPr>
              <a:xfrm>
                <a:off x="236763" y="1056586"/>
                <a:ext cx="2916735" cy="1044028"/>
              </a:xfrm>
              <a:prstGeom prst="round2DiagRect">
                <a:avLst/>
              </a:prstGeom>
              <a:solidFill>
                <a:srgbClr val="0072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C711379E-5044-0B53-26F9-E5375D69046F}"/>
                </a:ext>
              </a:extLst>
            </p:cNvPr>
            <p:cNvSpPr txBox="1"/>
            <p:nvPr/>
          </p:nvSpPr>
          <p:spPr>
            <a:xfrm>
              <a:off x="832910" y="1896282"/>
              <a:ext cx="221678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solidFill>
                    <a:schemeClr val="bg1"/>
                  </a:solidFill>
                  <a:latin typeface="Poppins"/>
                  <a:cs typeface="Poppins SemiBold"/>
                </a:rPr>
                <a:t>It's too</a:t>
              </a:r>
              <a:r>
                <a:rPr lang="en-US" sz="1200">
                  <a:solidFill>
                    <a:schemeClr val="bg1"/>
                  </a:solidFill>
                  <a:latin typeface="Poppins SemiBold"/>
                  <a:cs typeface="Poppins SemiBold"/>
                </a:rPr>
                <a:t> expensive</a:t>
              </a:r>
            </a:p>
          </p:txBody>
        </p:sp>
      </p:grpSp>
      <p:grpSp>
        <p:nvGrpSpPr>
          <p:cNvPr id="87" name="Group 86">
            <a:extLst>
              <a:ext uri="{FF2B5EF4-FFF2-40B4-BE49-F238E27FC236}">
                <a16:creationId xmlns:a16="http://schemas.microsoft.com/office/drawing/2014/main" id="{D72FAEDE-1A4C-3FE4-9A1C-78C729917D8B}"/>
              </a:ext>
            </a:extLst>
          </p:cNvPr>
          <p:cNvGrpSpPr/>
          <p:nvPr/>
        </p:nvGrpSpPr>
        <p:grpSpPr>
          <a:xfrm>
            <a:off x="3497721" y="1645882"/>
            <a:ext cx="2905272" cy="947516"/>
            <a:chOff x="3450430" y="1635687"/>
            <a:chExt cx="2905272" cy="947516"/>
          </a:xfrm>
        </p:grpSpPr>
        <p:grpSp>
          <p:nvGrpSpPr>
            <p:cNvPr id="14" name="Group 13">
              <a:extLst>
                <a:ext uri="{FF2B5EF4-FFF2-40B4-BE49-F238E27FC236}">
                  <a16:creationId xmlns:a16="http://schemas.microsoft.com/office/drawing/2014/main" id="{5A4AC5F9-1BD4-EB6E-A436-FD351DA97D13}"/>
                </a:ext>
              </a:extLst>
            </p:cNvPr>
            <p:cNvGrpSpPr/>
            <p:nvPr/>
          </p:nvGrpSpPr>
          <p:grpSpPr>
            <a:xfrm flipH="1">
              <a:off x="3450430" y="1635687"/>
              <a:ext cx="2905272" cy="947516"/>
              <a:chOff x="216895" y="1056586"/>
              <a:chExt cx="2936603" cy="1192814"/>
            </a:xfrm>
          </p:grpSpPr>
          <p:sp>
            <p:nvSpPr>
              <p:cNvPr id="15" name="Rectangle: Diagonal Corners Rounded 14">
                <a:extLst>
                  <a:ext uri="{FF2B5EF4-FFF2-40B4-BE49-F238E27FC236}">
                    <a16:creationId xmlns:a16="http://schemas.microsoft.com/office/drawing/2014/main" id="{C20D1FCB-FCF7-0720-0146-EE4E2C21D0D0}"/>
                  </a:ext>
                </a:extLst>
              </p:cNvPr>
              <p:cNvSpPr/>
              <p:nvPr/>
            </p:nvSpPr>
            <p:spPr>
              <a:xfrm>
                <a:off x="216895" y="1074402"/>
                <a:ext cx="2916076" cy="1174998"/>
              </a:xfrm>
              <a:prstGeom prst="round2Diag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Diagonal Corners Rounded 15">
                <a:extLst>
                  <a:ext uri="{FF2B5EF4-FFF2-40B4-BE49-F238E27FC236}">
                    <a16:creationId xmlns:a16="http://schemas.microsoft.com/office/drawing/2014/main" id="{F84633E9-24A6-D45C-098B-97D42044E2E7}"/>
                  </a:ext>
                </a:extLst>
              </p:cNvPr>
              <p:cNvSpPr/>
              <p:nvPr/>
            </p:nvSpPr>
            <p:spPr>
              <a:xfrm>
                <a:off x="236763" y="1056586"/>
                <a:ext cx="2916735" cy="1044028"/>
              </a:xfrm>
              <a:prstGeom prst="round2DiagRect">
                <a:avLst/>
              </a:prstGeom>
              <a:solidFill>
                <a:srgbClr val="0072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DCBD1C4D-BA74-8D10-6A3C-DC050C442B63}"/>
                </a:ext>
              </a:extLst>
            </p:cNvPr>
            <p:cNvSpPr txBox="1"/>
            <p:nvPr/>
          </p:nvSpPr>
          <p:spPr>
            <a:xfrm>
              <a:off x="3566136" y="1860996"/>
              <a:ext cx="264919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solidFill>
                    <a:schemeClr val="bg1"/>
                  </a:solidFill>
                  <a:latin typeface="Poppins"/>
                  <a:ea typeface="+mn-lt"/>
                  <a:cs typeface="+mn-lt"/>
                </a:rPr>
                <a:t>There are not the </a:t>
              </a:r>
              <a:r>
                <a:rPr lang="en-US" sz="1200" b="1">
                  <a:solidFill>
                    <a:schemeClr val="bg1"/>
                  </a:solidFill>
                  <a:latin typeface="Poppins"/>
                  <a:ea typeface="+mn-lt"/>
                  <a:cs typeface="+mn-lt"/>
                </a:rPr>
                <a:t>right type of activities</a:t>
              </a:r>
              <a:r>
                <a:rPr lang="en-US" sz="1200">
                  <a:solidFill>
                    <a:schemeClr val="bg1"/>
                  </a:solidFill>
                  <a:latin typeface="Poppins"/>
                  <a:ea typeface="+mn-lt"/>
                  <a:cs typeface="+mn-lt"/>
                </a:rPr>
                <a:t> available to them </a:t>
              </a:r>
            </a:p>
          </p:txBody>
        </p:sp>
      </p:grpSp>
      <p:grpSp>
        <p:nvGrpSpPr>
          <p:cNvPr id="84" name="Group 83">
            <a:extLst>
              <a:ext uri="{FF2B5EF4-FFF2-40B4-BE49-F238E27FC236}">
                <a16:creationId xmlns:a16="http://schemas.microsoft.com/office/drawing/2014/main" id="{F3702B92-1869-4553-CBB9-BE13DA35A9DE}"/>
              </a:ext>
            </a:extLst>
          </p:cNvPr>
          <p:cNvGrpSpPr/>
          <p:nvPr/>
        </p:nvGrpSpPr>
        <p:grpSpPr>
          <a:xfrm>
            <a:off x="6514355" y="1645882"/>
            <a:ext cx="2905272" cy="947516"/>
            <a:chOff x="6420902" y="1656077"/>
            <a:chExt cx="2905272" cy="947516"/>
          </a:xfrm>
        </p:grpSpPr>
        <p:grpSp>
          <p:nvGrpSpPr>
            <p:cNvPr id="17" name="Group 16">
              <a:extLst>
                <a:ext uri="{FF2B5EF4-FFF2-40B4-BE49-F238E27FC236}">
                  <a16:creationId xmlns:a16="http://schemas.microsoft.com/office/drawing/2014/main" id="{DFF0CC75-D641-6C1C-94C7-4CC559D5CA4C}"/>
                </a:ext>
              </a:extLst>
            </p:cNvPr>
            <p:cNvGrpSpPr/>
            <p:nvPr/>
          </p:nvGrpSpPr>
          <p:grpSpPr>
            <a:xfrm flipH="1">
              <a:off x="6420902" y="1656077"/>
              <a:ext cx="2905272" cy="947516"/>
              <a:chOff x="216895" y="1056586"/>
              <a:chExt cx="2936603" cy="1192814"/>
            </a:xfrm>
          </p:grpSpPr>
          <p:sp>
            <p:nvSpPr>
              <p:cNvPr id="18" name="Rectangle: Diagonal Corners Rounded 17">
                <a:extLst>
                  <a:ext uri="{FF2B5EF4-FFF2-40B4-BE49-F238E27FC236}">
                    <a16:creationId xmlns:a16="http://schemas.microsoft.com/office/drawing/2014/main" id="{E9646048-7935-E68C-143F-0607136E3503}"/>
                  </a:ext>
                </a:extLst>
              </p:cNvPr>
              <p:cNvSpPr/>
              <p:nvPr/>
            </p:nvSpPr>
            <p:spPr>
              <a:xfrm>
                <a:off x="216895" y="1074402"/>
                <a:ext cx="2916076" cy="1174998"/>
              </a:xfrm>
              <a:prstGeom prst="round2Diag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Diagonal Corners Rounded 18">
                <a:extLst>
                  <a:ext uri="{FF2B5EF4-FFF2-40B4-BE49-F238E27FC236}">
                    <a16:creationId xmlns:a16="http://schemas.microsoft.com/office/drawing/2014/main" id="{7D11F22D-D02E-529D-4D4C-ADC7AAD237B0}"/>
                  </a:ext>
                </a:extLst>
              </p:cNvPr>
              <p:cNvSpPr/>
              <p:nvPr/>
            </p:nvSpPr>
            <p:spPr>
              <a:xfrm>
                <a:off x="236763" y="1056586"/>
                <a:ext cx="2916735" cy="1044028"/>
              </a:xfrm>
              <a:prstGeom prst="round2DiagRect">
                <a:avLst/>
              </a:prstGeom>
              <a:solidFill>
                <a:srgbClr val="0072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57D1B451-CA99-9C01-30E7-D8561770E320}"/>
                </a:ext>
              </a:extLst>
            </p:cNvPr>
            <p:cNvSpPr txBox="1"/>
            <p:nvPr/>
          </p:nvSpPr>
          <p:spPr>
            <a:xfrm>
              <a:off x="6699760" y="1765843"/>
              <a:ext cx="235025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solidFill>
                    <a:schemeClr val="bg1"/>
                  </a:solidFill>
                  <a:latin typeface="Poppins"/>
                  <a:ea typeface="+mn-lt"/>
                  <a:cs typeface="+mn-lt"/>
                </a:rPr>
                <a:t>Opportunities are</a:t>
              </a:r>
              <a:r>
                <a:rPr lang="en-US" sz="1200" b="1">
                  <a:solidFill>
                    <a:schemeClr val="bg1"/>
                  </a:solidFill>
                  <a:latin typeface="Poppins"/>
                  <a:ea typeface="+mn-lt"/>
                  <a:cs typeface="+mn-lt"/>
                </a:rPr>
                <a:t> too far away, </a:t>
              </a:r>
              <a:r>
                <a:rPr lang="en-US" sz="1200">
                  <a:solidFill>
                    <a:schemeClr val="bg1"/>
                  </a:solidFill>
                  <a:latin typeface="Poppins"/>
                  <a:ea typeface="+mn-lt"/>
                  <a:cs typeface="+mn-lt"/>
                </a:rPr>
                <a:t>and they</a:t>
              </a:r>
              <a:r>
                <a:rPr lang="en-US" sz="1200" b="1">
                  <a:solidFill>
                    <a:schemeClr val="bg1"/>
                  </a:solidFill>
                  <a:latin typeface="Poppins"/>
                  <a:ea typeface="+mn-lt"/>
                  <a:cs typeface="+mn-lt"/>
                </a:rPr>
                <a:t> can't afford </a:t>
              </a:r>
              <a:r>
                <a:rPr lang="en-US" sz="1200">
                  <a:solidFill>
                    <a:schemeClr val="bg1"/>
                  </a:solidFill>
                  <a:latin typeface="Poppins"/>
                  <a:ea typeface="+mn-lt"/>
                  <a:cs typeface="+mn-lt"/>
                </a:rPr>
                <a:t>to travel there</a:t>
              </a:r>
              <a:endParaRPr lang="en-US" sz="1200">
                <a:solidFill>
                  <a:schemeClr val="bg1"/>
                </a:solidFill>
                <a:latin typeface="Poppins"/>
                <a:cs typeface="Poppins"/>
              </a:endParaRPr>
            </a:p>
          </p:txBody>
        </p:sp>
      </p:grpSp>
      <p:grpSp>
        <p:nvGrpSpPr>
          <p:cNvPr id="85" name="Group 84">
            <a:extLst>
              <a:ext uri="{FF2B5EF4-FFF2-40B4-BE49-F238E27FC236}">
                <a16:creationId xmlns:a16="http://schemas.microsoft.com/office/drawing/2014/main" id="{462E2741-4DE3-9FDB-C0DC-10DB61467799}"/>
              </a:ext>
            </a:extLst>
          </p:cNvPr>
          <p:cNvGrpSpPr/>
          <p:nvPr/>
        </p:nvGrpSpPr>
        <p:grpSpPr>
          <a:xfrm>
            <a:off x="487881" y="2629156"/>
            <a:ext cx="2905272" cy="947516"/>
            <a:chOff x="528940" y="2628023"/>
            <a:chExt cx="2905272" cy="947516"/>
          </a:xfrm>
        </p:grpSpPr>
        <p:grpSp>
          <p:nvGrpSpPr>
            <p:cNvPr id="33" name="Group 32">
              <a:extLst>
                <a:ext uri="{FF2B5EF4-FFF2-40B4-BE49-F238E27FC236}">
                  <a16:creationId xmlns:a16="http://schemas.microsoft.com/office/drawing/2014/main" id="{195E229C-AEE4-4664-833A-40660F926739}"/>
                </a:ext>
              </a:extLst>
            </p:cNvPr>
            <p:cNvGrpSpPr/>
            <p:nvPr/>
          </p:nvGrpSpPr>
          <p:grpSpPr>
            <a:xfrm flipH="1">
              <a:off x="528940" y="2628023"/>
              <a:ext cx="2905272" cy="947516"/>
              <a:chOff x="216895" y="1056586"/>
              <a:chExt cx="2936603" cy="1192814"/>
            </a:xfrm>
          </p:grpSpPr>
          <p:sp>
            <p:nvSpPr>
              <p:cNvPr id="34" name="Rectangle: Diagonal Corners Rounded 33">
                <a:extLst>
                  <a:ext uri="{FF2B5EF4-FFF2-40B4-BE49-F238E27FC236}">
                    <a16:creationId xmlns:a16="http://schemas.microsoft.com/office/drawing/2014/main" id="{A7773B81-3699-0F52-4160-309FA4A5A07E}"/>
                  </a:ext>
                </a:extLst>
              </p:cNvPr>
              <p:cNvSpPr/>
              <p:nvPr/>
            </p:nvSpPr>
            <p:spPr>
              <a:xfrm>
                <a:off x="216895" y="1074402"/>
                <a:ext cx="2916076" cy="1174998"/>
              </a:xfrm>
              <a:prstGeom prst="round2Diag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Diagonal Corners Rounded 34">
                <a:extLst>
                  <a:ext uri="{FF2B5EF4-FFF2-40B4-BE49-F238E27FC236}">
                    <a16:creationId xmlns:a16="http://schemas.microsoft.com/office/drawing/2014/main" id="{EF1CABB2-0327-9718-DBA7-B26D41D8B216}"/>
                  </a:ext>
                </a:extLst>
              </p:cNvPr>
              <p:cNvSpPr/>
              <p:nvPr/>
            </p:nvSpPr>
            <p:spPr>
              <a:xfrm>
                <a:off x="236763" y="1056586"/>
                <a:ext cx="2916735" cy="1044028"/>
              </a:xfrm>
              <a:prstGeom prst="round2DiagRect">
                <a:avLst/>
              </a:prstGeom>
              <a:solidFill>
                <a:srgbClr val="0072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2EEA9FB3-8E54-376E-0335-BD7C1CBB20E8}"/>
                </a:ext>
              </a:extLst>
            </p:cNvPr>
            <p:cNvSpPr txBox="1"/>
            <p:nvPr/>
          </p:nvSpPr>
          <p:spPr>
            <a:xfrm>
              <a:off x="629510" y="2718697"/>
              <a:ext cx="269916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1200">
                <a:solidFill>
                  <a:schemeClr val="bg1"/>
                </a:solidFill>
                <a:latin typeface="Poppins"/>
                <a:cs typeface="Poppins SemiBold"/>
              </a:endParaRPr>
            </a:p>
            <a:p>
              <a:pPr algn="ctr"/>
              <a:r>
                <a:rPr lang="en-US" sz="1200">
                  <a:solidFill>
                    <a:schemeClr val="bg1"/>
                  </a:solidFill>
                  <a:latin typeface="Poppins"/>
                  <a:cs typeface="Poppins SemiBold"/>
                </a:rPr>
                <a:t>They don't find taking part </a:t>
              </a:r>
              <a:r>
                <a:rPr lang="en-US" sz="1200" b="1">
                  <a:solidFill>
                    <a:schemeClr val="bg1"/>
                  </a:solidFill>
                  <a:latin typeface="Poppins"/>
                  <a:cs typeface="Poppins SemiBold"/>
                </a:rPr>
                <a:t>fun</a:t>
              </a:r>
              <a:endParaRPr lang="en-US" sz="1200">
                <a:solidFill>
                  <a:schemeClr val="bg1"/>
                </a:solidFill>
                <a:latin typeface="Poppins"/>
                <a:cs typeface="Poppins SemiBold"/>
              </a:endParaRPr>
            </a:p>
          </p:txBody>
        </p:sp>
      </p:grpSp>
      <p:grpSp>
        <p:nvGrpSpPr>
          <p:cNvPr id="88" name="Group 87">
            <a:extLst>
              <a:ext uri="{FF2B5EF4-FFF2-40B4-BE49-F238E27FC236}">
                <a16:creationId xmlns:a16="http://schemas.microsoft.com/office/drawing/2014/main" id="{E3121F27-6267-760C-6C5C-029CD92697EB}"/>
              </a:ext>
            </a:extLst>
          </p:cNvPr>
          <p:cNvGrpSpPr/>
          <p:nvPr/>
        </p:nvGrpSpPr>
        <p:grpSpPr>
          <a:xfrm>
            <a:off x="3497721" y="2628023"/>
            <a:ext cx="2905272" cy="947516"/>
            <a:chOff x="3492619" y="2628023"/>
            <a:chExt cx="2905272" cy="947516"/>
          </a:xfrm>
        </p:grpSpPr>
        <p:grpSp>
          <p:nvGrpSpPr>
            <p:cNvPr id="37" name="Group 36">
              <a:extLst>
                <a:ext uri="{FF2B5EF4-FFF2-40B4-BE49-F238E27FC236}">
                  <a16:creationId xmlns:a16="http://schemas.microsoft.com/office/drawing/2014/main" id="{AE96F6F3-F471-ECBB-CFA2-B33FC60D04A7}"/>
                </a:ext>
              </a:extLst>
            </p:cNvPr>
            <p:cNvGrpSpPr/>
            <p:nvPr/>
          </p:nvGrpSpPr>
          <p:grpSpPr>
            <a:xfrm flipH="1">
              <a:off x="3492619" y="2628023"/>
              <a:ext cx="2905272" cy="947516"/>
              <a:chOff x="216895" y="1056586"/>
              <a:chExt cx="2936603" cy="1192814"/>
            </a:xfrm>
          </p:grpSpPr>
          <p:sp>
            <p:nvSpPr>
              <p:cNvPr id="38" name="Rectangle: Diagonal Corners Rounded 37">
                <a:extLst>
                  <a:ext uri="{FF2B5EF4-FFF2-40B4-BE49-F238E27FC236}">
                    <a16:creationId xmlns:a16="http://schemas.microsoft.com/office/drawing/2014/main" id="{A80DF152-AC71-7654-2810-8875524A6B9D}"/>
                  </a:ext>
                </a:extLst>
              </p:cNvPr>
              <p:cNvSpPr/>
              <p:nvPr/>
            </p:nvSpPr>
            <p:spPr>
              <a:xfrm>
                <a:off x="216895" y="1074402"/>
                <a:ext cx="2916076" cy="1174998"/>
              </a:xfrm>
              <a:prstGeom prst="round2Diag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Diagonal Corners Rounded 38">
                <a:extLst>
                  <a:ext uri="{FF2B5EF4-FFF2-40B4-BE49-F238E27FC236}">
                    <a16:creationId xmlns:a16="http://schemas.microsoft.com/office/drawing/2014/main" id="{0C73BD2C-4E7E-BCF1-5091-5A84643C389B}"/>
                  </a:ext>
                </a:extLst>
              </p:cNvPr>
              <p:cNvSpPr/>
              <p:nvPr/>
            </p:nvSpPr>
            <p:spPr>
              <a:xfrm>
                <a:off x="236763" y="1056586"/>
                <a:ext cx="2916735" cy="1044028"/>
              </a:xfrm>
              <a:prstGeom prst="round2DiagRect">
                <a:avLst/>
              </a:prstGeom>
              <a:solidFill>
                <a:srgbClr val="0072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1BDA573-EC3A-BEEA-4CFB-8038324FE51B}"/>
                </a:ext>
              </a:extLst>
            </p:cNvPr>
            <p:cNvSpPr txBox="1"/>
            <p:nvPr/>
          </p:nvSpPr>
          <p:spPr>
            <a:xfrm>
              <a:off x="3513297" y="2724193"/>
              <a:ext cx="288020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solidFill>
                    <a:schemeClr val="bg1"/>
                  </a:solidFill>
                  <a:latin typeface="Poppins"/>
                </a:rPr>
                <a:t>The other young people in the club or activity</a:t>
              </a:r>
              <a:r>
                <a:rPr lang="en-US" sz="1200" b="1">
                  <a:solidFill>
                    <a:schemeClr val="bg1"/>
                  </a:solidFill>
                  <a:latin typeface="Poppins"/>
                </a:rPr>
                <a:t> don't look like them,</a:t>
              </a:r>
              <a:r>
                <a:rPr lang="en-US" sz="1200">
                  <a:solidFill>
                    <a:schemeClr val="bg1"/>
                  </a:solidFill>
                  <a:latin typeface="Poppins"/>
                </a:rPr>
                <a:t> so they get put off</a:t>
              </a:r>
              <a:endParaRPr lang="en-US" sz="1200">
                <a:solidFill>
                  <a:schemeClr val="bg1"/>
                </a:solidFill>
                <a:latin typeface="Poppins"/>
                <a:cs typeface="Poppins"/>
              </a:endParaRPr>
            </a:p>
          </p:txBody>
        </p:sp>
      </p:grpSp>
      <p:grpSp>
        <p:nvGrpSpPr>
          <p:cNvPr id="82" name="Group 81">
            <a:extLst>
              <a:ext uri="{FF2B5EF4-FFF2-40B4-BE49-F238E27FC236}">
                <a16:creationId xmlns:a16="http://schemas.microsoft.com/office/drawing/2014/main" id="{CB423DD4-10FF-133B-7849-E9C4911F05F1}"/>
              </a:ext>
            </a:extLst>
          </p:cNvPr>
          <p:cNvGrpSpPr/>
          <p:nvPr/>
        </p:nvGrpSpPr>
        <p:grpSpPr>
          <a:xfrm>
            <a:off x="6514355" y="2629156"/>
            <a:ext cx="2905272" cy="947516"/>
            <a:chOff x="6464223" y="2648413"/>
            <a:chExt cx="2905272" cy="947516"/>
          </a:xfrm>
        </p:grpSpPr>
        <p:grpSp>
          <p:nvGrpSpPr>
            <p:cNvPr id="41" name="Group 40">
              <a:extLst>
                <a:ext uri="{FF2B5EF4-FFF2-40B4-BE49-F238E27FC236}">
                  <a16:creationId xmlns:a16="http://schemas.microsoft.com/office/drawing/2014/main" id="{8039A526-62DF-182D-52D2-10D1077C4381}"/>
                </a:ext>
              </a:extLst>
            </p:cNvPr>
            <p:cNvGrpSpPr/>
            <p:nvPr/>
          </p:nvGrpSpPr>
          <p:grpSpPr>
            <a:xfrm flipH="1">
              <a:off x="6464223" y="2648413"/>
              <a:ext cx="2905272" cy="947516"/>
              <a:chOff x="216895" y="1056586"/>
              <a:chExt cx="2936603" cy="1192814"/>
            </a:xfrm>
          </p:grpSpPr>
          <p:sp>
            <p:nvSpPr>
              <p:cNvPr id="42" name="Rectangle: Diagonal Corners Rounded 41">
                <a:extLst>
                  <a:ext uri="{FF2B5EF4-FFF2-40B4-BE49-F238E27FC236}">
                    <a16:creationId xmlns:a16="http://schemas.microsoft.com/office/drawing/2014/main" id="{D8776C40-0B44-F634-9261-14ADDB92ADBA}"/>
                  </a:ext>
                </a:extLst>
              </p:cNvPr>
              <p:cNvSpPr/>
              <p:nvPr/>
            </p:nvSpPr>
            <p:spPr>
              <a:xfrm>
                <a:off x="216895" y="1074402"/>
                <a:ext cx="2916076" cy="1174998"/>
              </a:xfrm>
              <a:prstGeom prst="round2Diag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Diagonal Corners Rounded 42">
                <a:extLst>
                  <a:ext uri="{FF2B5EF4-FFF2-40B4-BE49-F238E27FC236}">
                    <a16:creationId xmlns:a16="http://schemas.microsoft.com/office/drawing/2014/main" id="{610AEC49-8EF3-36CC-33AA-4A7BAE3D3E1F}"/>
                  </a:ext>
                </a:extLst>
              </p:cNvPr>
              <p:cNvSpPr/>
              <p:nvPr/>
            </p:nvSpPr>
            <p:spPr>
              <a:xfrm>
                <a:off x="236763" y="1056586"/>
                <a:ext cx="2916735" cy="1044028"/>
              </a:xfrm>
              <a:prstGeom prst="round2DiagRect">
                <a:avLst/>
              </a:prstGeom>
              <a:solidFill>
                <a:srgbClr val="0072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99A5961E-75CB-82D0-564F-05C8F958DB5D}"/>
                </a:ext>
              </a:extLst>
            </p:cNvPr>
            <p:cNvSpPr txBox="1"/>
            <p:nvPr/>
          </p:nvSpPr>
          <p:spPr>
            <a:xfrm>
              <a:off x="6634468" y="2724193"/>
              <a:ext cx="256766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solidFill>
                    <a:schemeClr val="bg1"/>
                  </a:solidFill>
                  <a:latin typeface="Poppins"/>
                  <a:ea typeface="+mn-lt"/>
                  <a:cs typeface="+mn-lt"/>
                </a:rPr>
                <a:t>Their parents or guardians don't have time </a:t>
              </a:r>
              <a:r>
                <a:rPr lang="en-US" sz="1200">
                  <a:solidFill>
                    <a:schemeClr val="bg1"/>
                  </a:solidFill>
                  <a:latin typeface="Poppins"/>
                  <a:ea typeface="+mn-lt"/>
                  <a:cs typeface="+mn-lt"/>
                </a:rPr>
                <a:t>to take them to sports activities</a:t>
              </a:r>
              <a:endParaRPr lang="en-US">
                <a:solidFill>
                  <a:schemeClr val="bg1"/>
                </a:solidFill>
              </a:endParaRPr>
            </a:p>
          </p:txBody>
        </p:sp>
      </p:grpSp>
      <p:grpSp>
        <p:nvGrpSpPr>
          <p:cNvPr id="79" name="Group 78">
            <a:extLst>
              <a:ext uri="{FF2B5EF4-FFF2-40B4-BE49-F238E27FC236}">
                <a16:creationId xmlns:a16="http://schemas.microsoft.com/office/drawing/2014/main" id="{A989207C-0806-92DF-7ABA-822CE3A8E9D6}"/>
              </a:ext>
            </a:extLst>
          </p:cNvPr>
          <p:cNvGrpSpPr/>
          <p:nvPr/>
        </p:nvGrpSpPr>
        <p:grpSpPr>
          <a:xfrm>
            <a:off x="487881" y="3615828"/>
            <a:ext cx="2905272" cy="947516"/>
            <a:chOff x="583604" y="3633953"/>
            <a:chExt cx="2905272" cy="947516"/>
          </a:xfrm>
        </p:grpSpPr>
        <p:grpSp>
          <p:nvGrpSpPr>
            <p:cNvPr id="57" name="Group 56">
              <a:extLst>
                <a:ext uri="{FF2B5EF4-FFF2-40B4-BE49-F238E27FC236}">
                  <a16:creationId xmlns:a16="http://schemas.microsoft.com/office/drawing/2014/main" id="{98785601-3A62-A405-BB08-155D7F211993}"/>
                </a:ext>
              </a:extLst>
            </p:cNvPr>
            <p:cNvGrpSpPr/>
            <p:nvPr/>
          </p:nvGrpSpPr>
          <p:grpSpPr>
            <a:xfrm flipH="1">
              <a:off x="583604" y="3633953"/>
              <a:ext cx="2905272" cy="947516"/>
              <a:chOff x="216895" y="1056586"/>
              <a:chExt cx="2936603" cy="1192814"/>
            </a:xfrm>
          </p:grpSpPr>
          <p:sp>
            <p:nvSpPr>
              <p:cNvPr id="58" name="Rectangle: Diagonal Corners Rounded 57">
                <a:extLst>
                  <a:ext uri="{FF2B5EF4-FFF2-40B4-BE49-F238E27FC236}">
                    <a16:creationId xmlns:a16="http://schemas.microsoft.com/office/drawing/2014/main" id="{6655669B-A9EF-09FF-3D44-A43D07BE5427}"/>
                  </a:ext>
                </a:extLst>
              </p:cNvPr>
              <p:cNvSpPr/>
              <p:nvPr/>
            </p:nvSpPr>
            <p:spPr>
              <a:xfrm>
                <a:off x="216895" y="1074402"/>
                <a:ext cx="2916076" cy="1174998"/>
              </a:xfrm>
              <a:prstGeom prst="round2Diag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Diagonal Corners Rounded 58">
                <a:extLst>
                  <a:ext uri="{FF2B5EF4-FFF2-40B4-BE49-F238E27FC236}">
                    <a16:creationId xmlns:a16="http://schemas.microsoft.com/office/drawing/2014/main" id="{FD7D5433-3F93-6446-4EE7-A66CEB1AB9F6}"/>
                  </a:ext>
                </a:extLst>
              </p:cNvPr>
              <p:cNvSpPr/>
              <p:nvPr/>
            </p:nvSpPr>
            <p:spPr>
              <a:xfrm>
                <a:off x="236763" y="1056586"/>
                <a:ext cx="2916735" cy="1044028"/>
              </a:xfrm>
              <a:prstGeom prst="round2DiagRect">
                <a:avLst/>
              </a:prstGeom>
              <a:solidFill>
                <a:srgbClr val="0072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F96B2EA2-2F4C-E8E2-EB27-5F76658BEBAA}"/>
                </a:ext>
              </a:extLst>
            </p:cNvPr>
            <p:cNvSpPr txBox="1"/>
            <p:nvPr/>
          </p:nvSpPr>
          <p:spPr>
            <a:xfrm>
              <a:off x="745341" y="3819783"/>
              <a:ext cx="252931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solidFill>
                    <a:schemeClr val="bg1"/>
                  </a:solidFill>
                  <a:latin typeface="Poppins"/>
                  <a:cs typeface="Poppins SemiBold"/>
                </a:rPr>
                <a:t>They don't have </a:t>
              </a:r>
              <a:r>
                <a:rPr lang="en-US" sz="1200" b="1">
                  <a:solidFill>
                    <a:schemeClr val="bg1"/>
                  </a:solidFill>
                  <a:latin typeface="Poppins"/>
                  <a:cs typeface="Poppins SemiBold"/>
                </a:rPr>
                <a:t>the confidence to take part</a:t>
              </a:r>
              <a:endParaRPr lang="en-US" b="1">
                <a:solidFill>
                  <a:schemeClr val="bg1"/>
                </a:solidFill>
                <a:latin typeface="Poppins"/>
                <a:cs typeface="Poppins"/>
              </a:endParaRPr>
            </a:p>
          </p:txBody>
        </p:sp>
      </p:grpSp>
      <p:grpSp>
        <p:nvGrpSpPr>
          <p:cNvPr id="80" name="Group 79">
            <a:extLst>
              <a:ext uri="{FF2B5EF4-FFF2-40B4-BE49-F238E27FC236}">
                <a16:creationId xmlns:a16="http://schemas.microsoft.com/office/drawing/2014/main" id="{39FBF2C8-E8D5-DB44-D5A0-CCAB944F312B}"/>
              </a:ext>
            </a:extLst>
          </p:cNvPr>
          <p:cNvGrpSpPr/>
          <p:nvPr/>
        </p:nvGrpSpPr>
        <p:grpSpPr>
          <a:xfrm>
            <a:off x="3501118" y="3619227"/>
            <a:ext cx="2905272" cy="947516"/>
            <a:chOff x="3548413" y="3633953"/>
            <a:chExt cx="2905272" cy="947516"/>
          </a:xfrm>
        </p:grpSpPr>
        <p:grpSp>
          <p:nvGrpSpPr>
            <p:cNvPr id="61" name="Group 60">
              <a:extLst>
                <a:ext uri="{FF2B5EF4-FFF2-40B4-BE49-F238E27FC236}">
                  <a16:creationId xmlns:a16="http://schemas.microsoft.com/office/drawing/2014/main" id="{BE6BE3C4-086A-BADD-B55D-495EC2388D63}"/>
                </a:ext>
              </a:extLst>
            </p:cNvPr>
            <p:cNvGrpSpPr/>
            <p:nvPr/>
          </p:nvGrpSpPr>
          <p:grpSpPr>
            <a:xfrm flipH="1">
              <a:off x="3548413" y="3633953"/>
              <a:ext cx="2905272" cy="947516"/>
              <a:chOff x="216895" y="1056586"/>
              <a:chExt cx="2936603" cy="1192814"/>
            </a:xfrm>
          </p:grpSpPr>
          <p:sp>
            <p:nvSpPr>
              <p:cNvPr id="62" name="Rectangle: Diagonal Corners Rounded 61">
                <a:extLst>
                  <a:ext uri="{FF2B5EF4-FFF2-40B4-BE49-F238E27FC236}">
                    <a16:creationId xmlns:a16="http://schemas.microsoft.com/office/drawing/2014/main" id="{35391544-85BA-700A-65F5-4CA3D4ABB943}"/>
                  </a:ext>
                </a:extLst>
              </p:cNvPr>
              <p:cNvSpPr/>
              <p:nvPr/>
            </p:nvSpPr>
            <p:spPr>
              <a:xfrm>
                <a:off x="216895" y="1074402"/>
                <a:ext cx="2916076" cy="1174998"/>
              </a:xfrm>
              <a:prstGeom prst="round2Diag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Diagonal Corners Rounded 62">
                <a:extLst>
                  <a:ext uri="{FF2B5EF4-FFF2-40B4-BE49-F238E27FC236}">
                    <a16:creationId xmlns:a16="http://schemas.microsoft.com/office/drawing/2014/main" id="{E53260CF-FCCE-4A73-6D1E-B17B2CFAD7E2}"/>
                  </a:ext>
                </a:extLst>
              </p:cNvPr>
              <p:cNvSpPr/>
              <p:nvPr/>
            </p:nvSpPr>
            <p:spPr>
              <a:xfrm>
                <a:off x="236763" y="1056586"/>
                <a:ext cx="2916735" cy="1044028"/>
              </a:xfrm>
              <a:prstGeom prst="round2DiagRect">
                <a:avLst/>
              </a:prstGeom>
              <a:solidFill>
                <a:srgbClr val="0072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Box 63">
              <a:extLst>
                <a:ext uri="{FF2B5EF4-FFF2-40B4-BE49-F238E27FC236}">
                  <a16:creationId xmlns:a16="http://schemas.microsoft.com/office/drawing/2014/main" id="{B561F2C6-06E8-5C22-635A-A6D7BFDB66ED}"/>
                </a:ext>
              </a:extLst>
            </p:cNvPr>
            <p:cNvSpPr txBox="1"/>
            <p:nvPr/>
          </p:nvSpPr>
          <p:spPr>
            <a:xfrm>
              <a:off x="3623538" y="3730125"/>
              <a:ext cx="277149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solidFill>
                    <a:schemeClr val="bg1"/>
                  </a:solidFill>
                  <a:latin typeface="Poppins"/>
                </a:rPr>
                <a:t>Some people</a:t>
              </a:r>
              <a:r>
                <a:rPr lang="en-US" sz="1200" b="1">
                  <a:solidFill>
                    <a:schemeClr val="bg1"/>
                  </a:solidFill>
                  <a:latin typeface="Poppins"/>
                </a:rPr>
                <a:t> have had bad experiences such as racism </a:t>
              </a:r>
              <a:r>
                <a:rPr lang="en-US" sz="1200">
                  <a:solidFill>
                    <a:schemeClr val="bg1"/>
                  </a:solidFill>
                  <a:latin typeface="Poppins"/>
                </a:rPr>
                <a:t>so they don't want to go back</a:t>
              </a:r>
              <a:endParaRPr lang="en-US" sz="1200" b="1">
                <a:solidFill>
                  <a:schemeClr val="bg1"/>
                </a:solidFill>
                <a:latin typeface="Poppins"/>
                <a:cs typeface="Poppins"/>
              </a:endParaRPr>
            </a:p>
          </p:txBody>
        </p:sp>
      </p:grpSp>
      <p:grpSp>
        <p:nvGrpSpPr>
          <p:cNvPr id="81" name="Group 80">
            <a:extLst>
              <a:ext uri="{FF2B5EF4-FFF2-40B4-BE49-F238E27FC236}">
                <a16:creationId xmlns:a16="http://schemas.microsoft.com/office/drawing/2014/main" id="{82FF4374-33A8-2DAB-50C6-4124A0D19107}"/>
              </a:ext>
            </a:extLst>
          </p:cNvPr>
          <p:cNvGrpSpPr/>
          <p:nvPr/>
        </p:nvGrpSpPr>
        <p:grpSpPr>
          <a:xfrm>
            <a:off x="6521149" y="3619227"/>
            <a:ext cx="2905272" cy="947516"/>
            <a:chOff x="6521149" y="3654343"/>
            <a:chExt cx="2905272" cy="947516"/>
          </a:xfrm>
        </p:grpSpPr>
        <p:grpSp>
          <p:nvGrpSpPr>
            <p:cNvPr id="65" name="Group 64">
              <a:extLst>
                <a:ext uri="{FF2B5EF4-FFF2-40B4-BE49-F238E27FC236}">
                  <a16:creationId xmlns:a16="http://schemas.microsoft.com/office/drawing/2014/main" id="{48424B0A-5742-1E72-3ED1-358BA3AFA9FF}"/>
                </a:ext>
              </a:extLst>
            </p:cNvPr>
            <p:cNvGrpSpPr/>
            <p:nvPr/>
          </p:nvGrpSpPr>
          <p:grpSpPr>
            <a:xfrm flipH="1">
              <a:off x="6521149" y="3654343"/>
              <a:ext cx="2905272" cy="947516"/>
              <a:chOff x="216895" y="1056586"/>
              <a:chExt cx="2936603" cy="1192814"/>
            </a:xfrm>
          </p:grpSpPr>
          <p:sp>
            <p:nvSpPr>
              <p:cNvPr id="66" name="Rectangle: Diagonal Corners Rounded 65">
                <a:extLst>
                  <a:ext uri="{FF2B5EF4-FFF2-40B4-BE49-F238E27FC236}">
                    <a16:creationId xmlns:a16="http://schemas.microsoft.com/office/drawing/2014/main" id="{4375FD2D-FE50-BAAB-F210-1711EC3B571F}"/>
                  </a:ext>
                </a:extLst>
              </p:cNvPr>
              <p:cNvSpPr/>
              <p:nvPr/>
            </p:nvSpPr>
            <p:spPr>
              <a:xfrm>
                <a:off x="216895" y="1074402"/>
                <a:ext cx="2916076" cy="1174998"/>
              </a:xfrm>
              <a:prstGeom prst="round2Diag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Diagonal Corners Rounded 66">
                <a:extLst>
                  <a:ext uri="{FF2B5EF4-FFF2-40B4-BE49-F238E27FC236}">
                    <a16:creationId xmlns:a16="http://schemas.microsoft.com/office/drawing/2014/main" id="{01FE2A68-C1CA-0901-5158-E0055D1D700B}"/>
                  </a:ext>
                </a:extLst>
              </p:cNvPr>
              <p:cNvSpPr/>
              <p:nvPr/>
            </p:nvSpPr>
            <p:spPr>
              <a:xfrm>
                <a:off x="236763" y="1056586"/>
                <a:ext cx="2916735" cy="1044028"/>
              </a:xfrm>
              <a:prstGeom prst="round2DiagRect">
                <a:avLst/>
              </a:prstGeom>
              <a:solidFill>
                <a:srgbClr val="0072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403F6E98-657E-E71B-A38B-FF209E4BE7EB}"/>
                </a:ext>
              </a:extLst>
            </p:cNvPr>
            <p:cNvSpPr txBox="1"/>
            <p:nvPr/>
          </p:nvSpPr>
          <p:spPr>
            <a:xfrm>
              <a:off x="6657517" y="3730126"/>
              <a:ext cx="265599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solidFill>
                    <a:schemeClr val="bg1"/>
                  </a:solidFill>
                  <a:latin typeface="Poppins"/>
                  <a:ea typeface="+mn-lt"/>
                  <a:cs typeface="+mn-lt"/>
                </a:rPr>
                <a:t>Many are self-conscious about </a:t>
              </a:r>
              <a:r>
                <a:rPr lang="en-US" sz="1200" b="1">
                  <a:solidFill>
                    <a:schemeClr val="bg1"/>
                  </a:solidFill>
                  <a:latin typeface="Poppins"/>
                  <a:ea typeface="+mn-lt"/>
                  <a:cs typeface="+mn-lt"/>
                </a:rPr>
                <a:t>how they look</a:t>
              </a:r>
              <a:r>
                <a:rPr lang="en-US" sz="1200">
                  <a:solidFill>
                    <a:schemeClr val="bg1"/>
                  </a:solidFill>
                  <a:latin typeface="Poppins"/>
                  <a:ea typeface="+mn-lt"/>
                  <a:cs typeface="+mn-lt"/>
                </a:rPr>
                <a:t>, the shape of their body</a:t>
              </a:r>
              <a:endParaRPr lang="en-US">
                <a:solidFill>
                  <a:schemeClr val="bg1"/>
                </a:solidFill>
              </a:endParaRPr>
            </a:p>
          </p:txBody>
        </p:sp>
      </p:grpSp>
      <p:grpSp>
        <p:nvGrpSpPr>
          <p:cNvPr id="78" name="Group 77">
            <a:extLst>
              <a:ext uri="{FF2B5EF4-FFF2-40B4-BE49-F238E27FC236}">
                <a16:creationId xmlns:a16="http://schemas.microsoft.com/office/drawing/2014/main" id="{6B0536EA-D2F7-6638-5ED4-3C1A84B38CC5}"/>
              </a:ext>
            </a:extLst>
          </p:cNvPr>
          <p:cNvGrpSpPr/>
          <p:nvPr/>
        </p:nvGrpSpPr>
        <p:grpSpPr>
          <a:xfrm>
            <a:off x="487881" y="4592305"/>
            <a:ext cx="2905272" cy="947516"/>
            <a:chOff x="583935" y="4558321"/>
            <a:chExt cx="2905272" cy="947516"/>
          </a:xfrm>
        </p:grpSpPr>
        <p:grpSp>
          <p:nvGrpSpPr>
            <p:cNvPr id="73" name="Group 72">
              <a:extLst>
                <a:ext uri="{FF2B5EF4-FFF2-40B4-BE49-F238E27FC236}">
                  <a16:creationId xmlns:a16="http://schemas.microsoft.com/office/drawing/2014/main" id="{77734281-AB3B-6C62-7F6E-BC59BAD7AC27}"/>
                </a:ext>
              </a:extLst>
            </p:cNvPr>
            <p:cNvGrpSpPr/>
            <p:nvPr/>
          </p:nvGrpSpPr>
          <p:grpSpPr>
            <a:xfrm flipH="1">
              <a:off x="583935" y="4558321"/>
              <a:ext cx="2905272" cy="947516"/>
              <a:chOff x="216895" y="1056586"/>
              <a:chExt cx="2936603" cy="1192814"/>
            </a:xfrm>
          </p:grpSpPr>
          <p:sp>
            <p:nvSpPr>
              <p:cNvPr id="74" name="Rectangle: Diagonal Corners Rounded 73">
                <a:extLst>
                  <a:ext uri="{FF2B5EF4-FFF2-40B4-BE49-F238E27FC236}">
                    <a16:creationId xmlns:a16="http://schemas.microsoft.com/office/drawing/2014/main" id="{246933D4-9758-F0BE-6352-D3AE601BB148}"/>
                  </a:ext>
                </a:extLst>
              </p:cNvPr>
              <p:cNvSpPr/>
              <p:nvPr/>
            </p:nvSpPr>
            <p:spPr>
              <a:xfrm>
                <a:off x="216895" y="1074402"/>
                <a:ext cx="2916076" cy="1174998"/>
              </a:xfrm>
              <a:prstGeom prst="round2Diag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Diagonal Corners Rounded 74">
                <a:extLst>
                  <a:ext uri="{FF2B5EF4-FFF2-40B4-BE49-F238E27FC236}">
                    <a16:creationId xmlns:a16="http://schemas.microsoft.com/office/drawing/2014/main" id="{940AE95A-9D87-9671-9850-7C8C1A97503F}"/>
                  </a:ext>
                </a:extLst>
              </p:cNvPr>
              <p:cNvSpPr/>
              <p:nvPr/>
            </p:nvSpPr>
            <p:spPr>
              <a:xfrm>
                <a:off x="236763" y="1056586"/>
                <a:ext cx="2916735" cy="1044028"/>
              </a:xfrm>
              <a:prstGeom prst="round2DiagRect">
                <a:avLst/>
              </a:prstGeom>
              <a:solidFill>
                <a:srgbClr val="0072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a:extLst>
                <a:ext uri="{FF2B5EF4-FFF2-40B4-BE49-F238E27FC236}">
                  <a16:creationId xmlns:a16="http://schemas.microsoft.com/office/drawing/2014/main" id="{9EDAE421-03BF-BDFF-0D03-74AE397217F7}"/>
                </a:ext>
              </a:extLst>
            </p:cNvPr>
            <p:cNvSpPr txBox="1"/>
            <p:nvPr/>
          </p:nvSpPr>
          <p:spPr>
            <a:xfrm>
              <a:off x="800107" y="4723760"/>
              <a:ext cx="247495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solidFill>
                    <a:schemeClr val="bg1"/>
                  </a:solidFill>
                  <a:latin typeface="Poppins"/>
                  <a:cs typeface="Poppins SemiBold"/>
                </a:rPr>
                <a:t>The sports they like are just</a:t>
              </a:r>
              <a:r>
                <a:rPr lang="en-US" sz="1200">
                  <a:solidFill>
                    <a:schemeClr val="bg1"/>
                  </a:solidFill>
                  <a:latin typeface="Poppins SemiBold"/>
                  <a:cs typeface="Poppins SemiBold"/>
                </a:rPr>
                <a:t> too competitive</a:t>
              </a:r>
              <a:endParaRPr lang="en-US">
                <a:solidFill>
                  <a:schemeClr val="bg1"/>
                </a:solidFill>
              </a:endParaRPr>
            </a:p>
          </p:txBody>
        </p:sp>
      </p:grpSp>
      <p:sp>
        <p:nvSpPr>
          <p:cNvPr id="3" name="TextBox 2">
            <a:extLst>
              <a:ext uri="{FF2B5EF4-FFF2-40B4-BE49-F238E27FC236}">
                <a16:creationId xmlns:a16="http://schemas.microsoft.com/office/drawing/2014/main" id="{927E1B57-BE8B-B0B3-2774-D342CC1BF253}"/>
              </a:ext>
            </a:extLst>
          </p:cNvPr>
          <p:cNvSpPr txBox="1"/>
          <p:nvPr/>
        </p:nvSpPr>
        <p:spPr>
          <a:xfrm>
            <a:off x="577593" y="5976392"/>
            <a:ext cx="593911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solidFill>
                  <a:srgbClr val="102C47"/>
                </a:solidFill>
                <a:latin typeface="Poppins"/>
              </a:rPr>
              <a:t>Taken from statistics about people aged 5 to 16</a:t>
            </a:r>
            <a:endParaRPr lang="en-GB" sz="1200">
              <a:solidFill>
                <a:srgbClr val="102C47"/>
              </a:solidFill>
              <a:latin typeface="Poppins"/>
              <a:cs typeface="Poppins"/>
            </a:endParaRPr>
          </a:p>
        </p:txBody>
      </p:sp>
    </p:spTree>
    <p:extLst>
      <p:ext uri="{BB962C8B-B14F-4D97-AF65-F5344CB8AC3E}">
        <p14:creationId xmlns:p14="http://schemas.microsoft.com/office/powerpoint/2010/main" val="2323223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4"/>
        <p:cNvGrpSpPr/>
        <p:nvPr/>
      </p:nvGrpSpPr>
      <p:grpSpPr>
        <a:xfrm>
          <a:off x="0" y="0"/>
          <a:ext cx="0" cy="0"/>
          <a:chOff x="0" y="0"/>
          <a:chExt cx="0" cy="0"/>
        </a:xfrm>
      </p:grpSpPr>
      <p:sp>
        <p:nvSpPr>
          <p:cNvPr id="83" name="Google Shape;83;p3"/>
          <p:cNvSpPr txBox="1"/>
          <p:nvPr/>
        </p:nvSpPr>
        <p:spPr>
          <a:xfrm>
            <a:off x="424244" y="541286"/>
            <a:ext cx="5900809" cy="505874"/>
          </a:xfrm>
          <a:prstGeom prst="rect">
            <a:avLst/>
          </a:prstGeom>
          <a:noFill/>
          <a:ln>
            <a:noFill/>
          </a:ln>
        </p:spPr>
        <p:txBody>
          <a:bodyPr spcFirstLastPara="1" wrap="square" lIns="74283" tIns="37131" rIns="74283" bIns="37131" anchor="t" anchorCtr="0">
            <a:spAutoFit/>
          </a:bodyPr>
          <a:lstStyle/>
          <a:p>
            <a:r>
              <a:rPr lang="en-GB" sz="2800">
                <a:solidFill>
                  <a:srgbClr val="102C47"/>
                </a:solidFill>
                <a:latin typeface="Poppins"/>
                <a:cs typeface="Poppins"/>
                <a:sym typeface="Poppins"/>
              </a:rPr>
              <a:t>Who is </a:t>
            </a:r>
            <a:r>
              <a:rPr lang="en-GB" sz="2800" b="1">
                <a:solidFill>
                  <a:srgbClr val="102C47"/>
                </a:solidFill>
                <a:latin typeface="Poppins"/>
                <a:cs typeface="Poppins"/>
                <a:sym typeface="Poppins"/>
              </a:rPr>
              <a:t>less likely</a:t>
            </a:r>
            <a:r>
              <a:rPr lang="en-GB" sz="2800">
                <a:solidFill>
                  <a:srgbClr val="102C47"/>
                </a:solidFill>
                <a:latin typeface="Poppins"/>
                <a:cs typeface="Poppins"/>
                <a:sym typeface="Poppins"/>
              </a:rPr>
              <a:t> to be active? </a:t>
            </a:r>
            <a:endParaRPr lang="en-US">
              <a:solidFill>
                <a:srgbClr val="0072D6"/>
              </a:solidFill>
            </a:endParaRPr>
          </a:p>
        </p:txBody>
      </p:sp>
      <p:sp>
        <p:nvSpPr>
          <p:cNvPr id="2" name="TextBox 1">
            <a:extLst>
              <a:ext uri="{FF2B5EF4-FFF2-40B4-BE49-F238E27FC236}">
                <a16:creationId xmlns:a16="http://schemas.microsoft.com/office/drawing/2014/main" id="{4ED1F68E-718E-E4BF-5FA6-9A554958FEC2}"/>
              </a:ext>
            </a:extLst>
          </p:cNvPr>
          <p:cNvSpPr txBox="1"/>
          <p:nvPr/>
        </p:nvSpPr>
        <p:spPr>
          <a:xfrm>
            <a:off x="431496" y="5626458"/>
            <a:ext cx="8819294"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a:solidFill>
                  <a:srgbClr val="133554"/>
                </a:solidFill>
                <a:latin typeface="Poppins"/>
                <a:ea typeface="+mn-lt"/>
                <a:cs typeface="+mn-lt"/>
              </a:rPr>
              <a:t>If a young person has</a:t>
            </a:r>
            <a:r>
              <a:rPr lang="en-US" sz="1500" b="1">
                <a:solidFill>
                  <a:srgbClr val="133554"/>
                </a:solidFill>
                <a:latin typeface="Poppins"/>
                <a:ea typeface="+mn-lt"/>
                <a:cs typeface="+mn-lt"/>
              </a:rPr>
              <a:t> 2 or more</a:t>
            </a:r>
            <a:r>
              <a:rPr lang="en-US" sz="1500">
                <a:solidFill>
                  <a:srgbClr val="133554"/>
                </a:solidFill>
                <a:latin typeface="Poppins"/>
                <a:ea typeface="+mn-lt"/>
                <a:cs typeface="+mn-lt"/>
              </a:rPr>
              <a:t> of these characteristics, such as they are Asian </a:t>
            </a:r>
            <a:r>
              <a:rPr lang="en-US" sz="1500" b="1">
                <a:solidFill>
                  <a:srgbClr val="133554"/>
                </a:solidFill>
                <a:latin typeface="Poppins"/>
                <a:ea typeface="+mn-lt"/>
                <a:cs typeface="+mn-lt"/>
              </a:rPr>
              <a:t>and</a:t>
            </a:r>
            <a:r>
              <a:rPr lang="en-US" sz="1500">
                <a:solidFill>
                  <a:srgbClr val="133554"/>
                </a:solidFill>
                <a:latin typeface="Poppins"/>
                <a:ea typeface="+mn-lt"/>
                <a:cs typeface="+mn-lt"/>
              </a:rPr>
              <a:t> live in a less affluent community, then are much more likely to be inactive.</a:t>
            </a:r>
            <a:endParaRPr lang="en-US">
              <a:solidFill>
                <a:srgbClr val="133554"/>
              </a:solidFill>
              <a:latin typeface="Poppins"/>
              <a:cs typeface="Poppins"/>
            </a:endParaRPr>
          </a:p>
        </p:txBody>
      </p:sp>
      <p:grpSp>
        <p:nvGrpSpPr>
          <p:cNvPr id="8" name="Group 7">
            <a:extLst>
              <a:ext uri="{FF2B5EF4-FFF2-40B4-BE49-F238E27FC236}">
                <a16:creationId xmlns:a16="http://schemas.microsoft.com/office/drawing/2014/main" id="{5FBFFC4D-162C-115B-008E-8F2E0C2303F7}"/>
              </a:ext>
            </a:extLst>
          </p:cNvPr>
          <p:cNvGrpSpPr/>
          <p:nvPr/>
        </p:nvGrpSpPr>
        <p:grpSpPr>
          <a:xfrm>
            <a:off x="431496" y="2254199"/>
            <a:ext cx="2872212" cy="1410519"/>
            <a:chOff x="487881" y="1635687"/>
            <a:chExt cx="2885616" cy="829327"/>
          </a:xfrm>
        </p:grpSpPr>
        <p:sp>
          <p:nvSpPr>
            <p:cNvPr id="7" name="Rectangle: Diagonal Corners Rounded 6">
              <a:extLst>
                <a:ext uri="{FF2B5EF4-FFF2-40B4-BE49-F238E27FC236}">
                  <a16:creationId xmlns:a16="http://schemas.microsoft.com/office/drawing/2014/main" id="{E35E4BE7-821F-1E60-4FD3-CA7AD2388465}"/>
                </a:ext>
              </a:extLst>
            </p:cNvPr>
            <p:cNvSpPr/>
            <p:nvPr/>
          </p:nvSpPr>
          <p:spPr>
            <a:xfrm flipH="1">
              <a:off x="487881" y="1635687"/>
              <a:ext cx="2885616" cy="829327"/>
            </a:xfrm>
            <a:prstGeom prst="round2DiagRect">
              <a:avLst/>
            </a:prstGeom>
            <a:solidFill>
              <a:srgbClr val="0072D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0072D6"/>
                </a:solidFill>
              </a:endParaRPr>
            </a:p>
          </p:txBody>
        </p:sp>
        <p:sp>
          <p:nvSpPr>
            <p:cNvPr id="5" name="TextBox 4">
              <a:extLst>
                <a:ext uri="{FF2B5EF4-FFF2-40B4-BE49-F238E27FC236}">
                  <a16:creationId xmlns:a16="http://schemas.microsoft.com/office/drawing/2014/main" id="{59E32C79-3B87-B472-4DDA-FA7F267A1734}"/>
                </a:ext>
              </a:extLst>
            </p:cNvPr>
            <p:cNvSpPr txBox="1"/>
            <p:nvPr/>
          </p:nvSpPr>
          <p:spPr>
            <a:xfrm>
              <a:off x="1611035" y="1977310"/>
              <a:ext cx="633161" cy="1628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solidFill>
                    <a:schemeClr val="bg1"/>
                  </a:solidFill>
                  <a:latin typeface="Poppins"/>
                  <a:cs typeface="Poppins SemiBold"/>
                </a:rPr>
                <a:t>Girls</a:t>
              </a:r>
              <a:endParaRPr lang="en-US" b="1">
                <a:solidFill>
                  <a:schemeClr val="bg1"/>
                </a:solidFill>
              </a:endParaRPr>
            </a:p>
          </p:txBody>
        </p:sp>
      </p:grpSp>
      <p:grpSp>
        <p:nvGrpSpPr>
          <p:cNvPr id="14" name="Group 13">
            <a:extLst>
              <a:ext uri="{FF2B5EF4-FFF2-40B4-BE49-F238E27FC236}">
                <a16:creationId xmlns:a16="http://schemas.microsoft.com/office/drawing/2014/main" id="{5F4C801C-B698-4710-BECE-BE26A90485BA}"/>
              </a:ext>
            </a:extLst>
          </p:cNvPr>
          <p:cNvGrpSpPr/>
          <p:nvPr/>
        </p:nvGrpSpPr>
        <p:grpSpPr>
          <a:xfrm>
            <a:off x="3487530" y="2244004"/>
            <a:ext cx="2838379" cy="1433578"/>
            <a:chOff x="3450430" y="1635687"/>
            <a:chExt cx="2885616" cy="829328"/>
          </a:xfrm>
        </p:grpSpPr>
        <p:sp>
          <p:nvSpPr>
            <p:cNvPr id="13" name="Rectangle: Diagonal Corners Rounded 12">
              <a:extLst>
                <a:ext uri="{FF2B5EF4-FFF2-40B4-BE49-F238E27FC236}">
                  <a16:creationId xmlns:a16="http://schemas.microsoft.com/office/drawing/2014/main" id="{34ED5D8A-D083-5EA3-3755-72E9AD9C48DE}"/>
                </a:ext>
              </a:extLst>
            </p:cNvPr>
            <p:cNvSpPr/>
            <p:nvPr/>
          </p:nvSpPr>
          <p:spPr>
            <a:xfrm flipH="1">
              <a:off x="3450430" y="1635687"/>
              <a:ext cx="2885616" cy="829328"/>
            </a:xfrm>
            <a:prstGeom prst="round2DiagRect">
              <a:avLst/>
            </a:prstGeom>
            <a:solidFill>
              <a:srgbClr val="0072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296B5D8-A2CE-3061-7058-939D2AB330E5}"/>
                </a:ext>
              </a:extLst>
            </p:cNvPr>
            <p:cNvSpPr txBox="1"/>
            <p:nvPr/>
          </p:nvSpPr>
          <p:spPr>
            <a:xfrm>
              <a:off x="3450634" y="1703207"/>
              <a:ext cx="2846228" cy="6943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1200" b="1">
                <a:solidFill>
                  <a:schemeClr val="bg1"/>
                </a:solidFill>
                <a:latin typeface="Poppins"/>
                <a:ea typeface="+mn-lt"/>
                <a:cs typeface="+mn-lt"/>
              </a:endParaRPr>
            </a:p>
            <a:p>
              <a:pPr algn="ctr"/>
              <a:r>
                <a:rPr lang="en-US" sz="1200" b="1">
                  <a:solidFill>
                    <a:schemeClr val="bg1"/>
                  </a:solidFill>
                  <a:latin typeface="Poppins"/>
                  <a:ea typeface="+mn-lt"/>
                  <a:cs typeface="+mn-lt"/>
                </a:rPr>
                <a:t>Gender identity: </a:t>
              </a:r>
              <a:r>
                <a:rPr lang="en-US" sz="1200">
                  <a:solidFill>
                    <a:schemeClr val="bg1"/>
                  </a:solidFill>
                  <a:latin typeface="Poppins"/>
                  <a:ea typeface="+mn-lt"/>
                  <a:cs typeface="+mn-lt"/>
                </a:rPr>
                <a:t>young people who identify as having a gender identity that is not exclusively male or female (at secondary age)</a:t>
              </a:r>
              <a:endParaRPr lang="en-US" sz="1200">
                <a:solidFill>
                  <a:schemeClr val="bg1"/>
                </a:solidFill>
                <a:latin typeface="Poppins"/>
                <a:cs typeface="Poppins"/>
              </a:endParaRPr>
            </a:p>
          </p:txBody>
        </p:sp>
      </p:grpSp>
      <p:grpSp>
        <p:nvGrpSpPr>
          <p:cNvPr id="20" name="Group 19">
            <a:extLst>
              <a:ext uri="{FF2B5EF4-FFF2-40B4-BE49-F238E27FC236}">
                <a16:creationId xmlns:a16="http://schemas.microsoft.com/office/drawing/2014/main" id="{F8857CB2-C222-9EB9-ACC8-5D97B73FD72E}"/>
              </a:ext>
            </a:extLst>
          </p:cNvPr>
          <p:cNvGrpSpPr/>
          <p:nvPr/>
        </p:nvGrpSpPr>
        <p:grpSpPr>
          <a:xfrm>
            <a:off x="6527943" y="2247402"/>
            <a:ext cx="2845128" cy="1424990"/>
            <a:chOff x="6420902" y="1656077"/>
            <a:chExt cx="2885616" cy="829327"/>
          </a:xfrm>
        </p:grpSpPr>
        <p:sp>
          <p:nvSpPr>
            <p:cNvPr id="19" name="Rectangle: Diagonal Corners Rounded 18">
              <a:extLst>
                <a:ext uri="{FF2B5EF4-FFF2-40B4-BE49-F238E27FC236}">
                  <a16:creationId xmlns:a16="http://schemas.microsoft.com/office/drawing/2014/main" id="{DB382BD3-6B25-0B7C-CDE1-43572F80C9E0}"/>
                </a:ext>
              </a:extLst>
            </p:cNvPr>
            <p:cNvSpPr/>
            <p:nvPr/>
          </p:nvSpPr>
          <p:spPr>
            <a:xfrm flipH="1">
              <a:off x="6420902" y="1656077"/>
              <a:ext cx="2885616" cy="829327"/>
            </a:xfrm>
            <a:prstGeom prst="round2DiagRect">
              <a:avLst/>
            </a:prstGeom>
            <a:solidFill>
              <a:srgbClr val="0072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5E9D4C-65F1-1FDE-53CC-5D2C9A471335}"/>
                </a:ext>
              </a:extLst>
            </p:cNvPr>
            <p:cNvSpPr txBox="1"/>
            <p:nvPr/>
          </p:nvSpPr>
          <p:spPr>
            <a:xfrm>
              <a:off x="6699760" y="1969872"/>
              <a:ext cx="2350252" cy="2028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solidFill>
                    <a:schemeClr val="bg1"/>
                  </a:solidFill>
                  <a:latin typeface="Poppins"/>
                  <a:ea typeface="+mn-lt"/>
                  <a:cs typeface="+mn-lt"/>
                </a:rPr>
                <a:t>Low affluence</a:t>
              </a:r>
              <a:endParaRPr lang="en-US" b="1">
                <a:solidFill>
                  <a:schemeClr val="bg1"/>
                </a:solidFill>
              </a:endParaRPr>
            </a:p>
          </p:txBody>
        </p:sp>
      </p:grpSp>
      <p:grpSp>
        <p:nvGrpSpPr>
          <p:cNvPr id="26" name="Group 25">
            <a:extLst>
              <a:ext uri="{FF2B5EF4-FFF2-40B4-BE49-F238E27FC236}">
                <a16:creationId xmlns:a16="http://schemas.microsoft.com/office/drawing/2014/main" id="{6B2979B0-BD13-AC18-ABC5-3E408C4394C9}"/>
              </a:ext>
            </a:extLst>
          </p:cNvPr>
          <p:cNvGrpSpPr/>
          <p:nvPr/>
        </p:nvGrpSpPr>
        <p:grpSpPr>
          <a:xfrm>
            <a:off x="431496" y="3893366"/>
            <a:ext cx="2865372" cy="1398622"/>
            <a:chOff x="528940" y="2628023"/>
            <a:chExt cx="2885616" cy="829327"/>
          </a:xfrm>
        </p:grpSpPr>
        <p:sp>
          <p:nvSpPr>
            <p:cNvPr id="25" name="Rectangle: Diagonal Corners Rounded 24">
              <a:extLst>
                <a:ext uri="{FF2B5EF4-FFF2-40B4-BE49-F238E27FC236}">
                  <a16:creationId xmlns:a16="http://schemas.microsoft.com/office/drawing/2014/main" id="{E292709F-3B52-D2FC-5D75-95A1890C3B92}"/>
                </a:ext>
              </a:extLst>
            </p:cNvPr>
            <p:cNvSpPr/>
            <p:nvPr/>
          </p:nvSpPr>
          <p:spPr>
            <a:xfrm flipH="1">
              <a:off x="528940" y="2628023"/>
              <a:ext cx="2885616" cy="829327"/>
            </a:xfrm>
            <a:prstGeom prst="round2DiagRect">
              <a:avLst/>
            </a:prstGeom>
            <a:solidFill>
              <a:srgbClr val="0072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B820B85-FB88-F278-8ED6-0A235409BC56}"/>
                </a:ext>
              </a:extLst>
            </p:cNvPr>
            <p:cNvSpPr txBox="1"/>
            <p:nvPr/>
          </p:nvSpPr>
          <p:spPr>
            <a:xfrm>
              <a:off x="602141" y="2906196"/>
              <a:ext cx="2733379" cy="2737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solidFill>
                    <a:schemeClr val="bg1"/>
                  </a:solidFill>
                  <a:latin typeface="Poppins"/>
                  <a:cs typeface="Poppins SemiBold"/>
                </a:rPr>
                <a:t>Disabled </a:t>
              </a:r>
              <a:r>
                <a:rPr lang="en-US" sz="1200">
                  <a:solidFill>
                    <a:schemeClr val="bg1"/>
                  </a:solidFill>
                  <a:latin typeface="Poppins"/>
                  <a:cs typeface="Poppins SemiBold"/>
                </a:rPr>
                <a:t>people and those with a long-term</a:t>
              </a:r>
              <a:r>
                <a:rPr lang="en-US" sz="1200" b="1">
                  <a:solidFill>
                    <a:schemeClr val="bg1"/>
                  </a:solidFill>
                  <a:latin typeface="Poppins"/>
                  <a:cs typeface="Poppins SemiBold"/>
                </a:rPr>
                <a:t> health condition</a:t>
              </a:r>
              <a:endParaRPr lang="en-US" b="1">
                <a:solidFill>
                  <a:schemeClr val="bg1"/>
                </a:solidFill>
              </a:endParaRPr>
            </a:p>
          </p:txBody>
        </p:sp>
      </p:grpSp>
      <p:grpSp>
        <p:nvGrpSpPr>
          <p:cNvPr id="32" name="Group 31">
            <a:extLst>
              <a:ext uri="{FF2B5EF4-FFF2-40B4-BE49-F238E27FC236}">
                <a16:creationId xmlns:a16="http://schemas.microsoft.com/office/drawing/2014/main" id="{83D04474-7D80-8DE1-CEAF-A03FAAA1BD37}"/>
              </a:ext>
            </a:extLst>
          </p:cNvPr>
          <p:cNvGrpSpPr/>
          <p:nvPr/>
        </p:nvGrpSpPr>
        <p:grpSpPr>
          <a:xfrm>
            <a:off x="3484132" y="3893366"/>
            <a:ext cx="2846569" cy="1405418"/>
            <a:chOff x="3492619" y="2628023"/>
            <a:chExt cx="2900880" cy="829327"/>
          </a:xfrm>
        </p:grpSpPr>
        <p:sp>
          <p:nvSpPr>
            <p:cNvPr id="31" name="Rectangle: Diagonal Corners Rounded 30">
              <a:extLst>
                <a:ext uri="{FF2B5EF4-FFF2-40B4-BE49-F238E27FC236}">
                  <a16:creationId xmlns:a16="http://schemas.microsoft.com/office/drawing/2014/main" id="{4F0B0C7C-9F05-9791-7A11-35604E56A6AB}"/>
                </a:ext>
              </a:extLst>
            </p:cNvPr>
            <p:cNvSpPr/>
            <p:nvPr/>
          </p:nvSpPr>
          <p:spPr>
            <a:xfrm flipH="1">
              <a:off x="3492619" y="2628023"/>
              <a:ext cx="2885616" cy="829327"/>
            </a:xfrm>
            <a:prstGeom prst="round2DiagRect">
              <a:avLst/>
            </a:prstGeom>
            <a:solidFill>
              <a:srgbClr val="0072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67235DD5-F1DE-D598-CBB9-785C0541219A}"/>
                </a:ext>
              </a:extLst>
            </p:cNvPr>
            <p:cNvSpPr txBox="1"/>
            <p:nvPr/>
          </p:nvSpPr>
          <p:spPr>
            <a:xfrm>
              <a:off x="3506374" y="2967127"/>
              <a:ext cx="2887125" cy="1634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solidFill>
                    <a:schemeClr val="bg1"/>
                  </a:solidFill>
                  <a:latin typeface="Poppins"/>
                </a:rPr>
                <a:t>Asian background</a:t>
              </a:r>
              <a:endParaRPr lang="en-US" b="1">
                <a:solidFill>
                  <a:schemeClr val="bg1"/>
                </a:solidFill>
              </a:endParaRPr>
            </a:p>
          </p:txBody>
        </p:sp>
      </p:grpSp>
      <p:grpSp>
        <p:nvGrpSpPr>
          <p:cNvPr id="38" name="Group 37">
            <a:extLst>
              <a:ext uri="{FF2B5EF4-FFF2-40B4-BE49-F238E27FC236}">
                <a16:creationId xmlns:a16="http://schemas.microsoft.com/office/drawing/2014/main" id="{F6E91D46-D1BC-45D2-594D-93F0FC518F6A}"/>
              </a:ext>
            </a:extLst>
          </p:cNvPr>
          <p:cNvGrpSpPr/>
          <p:nvPr/>
        </p:nvGrpSpPr>
        <p:grpSpPr>
          <a:xfrm>
            <a:off x="6527943" y="3879772"/>
            <a:ext cx="2865372" cy="1426656"/>
            <a:chOff x="6464223" y="2648413"/>
            <a:chExt cx="2885616" cy="829327"/>
          </a:xfrm>
        </p:grpSpPr>
        <p:sp>
          <p:nvSpPr>
            <p:cNvPr id="37" name="Rectangle: Diagonal Corners Rounded 36">
              <a:extLst>
                <a:ext uri="{FF2B5EF4-FFF2-40B4-BE49-F238E27FC236}">
                  <a16:creationId xmlns:a16="http://schemas.microsoft.com/office/drawing/2014/main" id="{220537C7-C51E-A3E5-992C-5E1BEA9D73E2}"/>
                </a:ext>
              </a:extLst>
            </p:cNvPr>
            <p:cNvSpPr/>
            <p:nvPr/>
          </p:nvSpPr>
          <p:spPr>
            <a:xfrm flipH="1">
              <a:off x="6464223" y="2648413"/>
              <a:ext cx="2885616" cy="829327"/>
            </a:xfrm>
            <a:prstGeom prst="round2DiagRect">
              <a:avLst/>
            </a:prstGeom>
            <a:solidFill>
              <a:srgbClr val="0072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AB4871-C247-BFE0-C98B-E9CE395ECD37}"/>
                </a:ext>
              </a:extLst>
            </p:cNvPr>
            <p:cNvSpPr txBox="1"/>
            <p:nvPr/>
          </p:nvSpPr>
          <p:spPr>
            <a:xfrm>
              <a:off x="6613942" y="2998482"/>
              <a:ext cx="2595036" cy="1610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solidFill>
                    <a:schemeClr val="bg1"/>
                  </a:solidFill>
                  <a:latin typeface="Poppins"/>
                  <a:ea typeface="+mn-lt"/>
                  <a:cs typeface="+mn-lt"/>
                </a:rPr>
                <a:t>Black background</a:t>
              </a:r>
              <a:endParaRPr lang="en-US" b="1">
                <a:solidFill>
                  <a:schemeClr val="bg1"/>
                </a:solidFill>
              </a:endParaRPr>
            </a:p>
          </p:txBody>
        </p:sp>
      </p:grpSp>
      <p:sp>
        <p:nvSpPr>
          <p:cNvPr id="3" name="TextBox 2">
            <a:extLst>
              <a:ext uri="{FF2B5EF4-FFF2-40B4-BE49-F238E27FC236}">
                <a16:creationId xmlns:a16="http://schemas.microsoft.com/office/drawing/2014/main" id="{857C6446-D914-1518-47FC-A016DDCC8398}"/>
              </a:ext>
            </a:extLst>
          </p:cNvPr>
          <p:cNvSpPr txBox="1"/>
          <p:nvPr/>
        </p:nvSpPr>
        <p:spPr>
          <a:xfrm>
            <a:off x="425778" y="1183481"/>
            <a:ext cx="8890861" cy="8412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spcAft>
                <a:spcPts val="800"/>
              </a:spcAft>
            </a:pPr>
            <a:r>
              <a:rPr lang="en-US" sz="1400" b="1" baseline="0">
                <a:solidFill>
                  <a:srgbClr val="133554"/>
                </a:solidFill>
                <a:latin typeface="Poppins"/>
                <a:ea typeface="Segoe UI"/>
                <a:cs typeface="Segoe UI"/>
              </a:rPr>
              <a:t>Everyone has a set of characteristics that affect how active they are. </a:t>
            </a:r>
            <a:r>
              <a:rPr lang="en-US" sz="1400">
                <a:latin typeface="Poppins"/>
                <a:ea typeface="Segoe UI"/>
                <a:cs typeface="Segoe UI"/>
              </a:rPr>
              <a:t>​</a:t>
            </a:r>
            <a:endParaRPr lang="en-US"/>
          </a:p>
          <a:p>
            <a:pPr rtl="0">
              <a:spcAft>
                <a:spcPts val="800"/>
              </a:spcAft>
            </a:pPr>
            <a:r>
              <a:rPr lang="en-US" sz="1400" baseline="0">
                <a:solidFill>
                  <a:srgbClr val="133554"/>
                </a:solidFill>
                <a:latin typeface="Poppins"/>
                <a:ea typeface="Segoe UI"/>
                <a:cs typeface="Segoe UI"/>
              </a:rPr>
              <a:t>According to </a:t>
            </a:r>
            <a:r>
              <a:rPr lang="en-US" sz="1400" b="1" baseline="0">
                <a:solidFill>
                  <a:srgbClr val="133554"/>
                </a:solidFill>
                <a:latin typeface="Poppins"/>
                <a:ea typeface="Segoe UI"/>
                <a:cs typeface="Segoe UI"/>
              </a:rPr>
              <a:t>statistics, </a:t>
            </a:r>
            <a:r>
              <a:rPr lang="en-US" sz="1400" baseline="0">
                <a:solidFill>
                  <a:srgbClr val="133554"/>
                </a:solidFill>
                <a:latin typeface="Poppins"/>
                <a:ea typeface="Segoe UI"/>
                <a:cs typeface="Segoe UI"/>
              </a:rPr>
              <a:t>the following characteristics can mean certain children and young people are less active:</a:t>
            </a:r>
            <a:r>
              <a:rPr lang="en-US" sz="1400">
                <a:latin typeface="Poppins"/>
                <a:ea typeface="Segoe UI"/>
                <a:cs typeface="Segoe UI"/>
              </a:rPr>
              <a:t>​</a:t>
            </a:r>
            <a:endParaRPr lang="en-US"/>
          </a:p>
        </p:txBody>
      </p:sp>
    </p:spTree>
    <p:extLst>
      <p:ext uri="{BB962C8B-B14F-4D97-AF65-F5344CB8AC3E}">
        <p14:creationId xmlns:p14="http://schemas.microsoft.com/office/powerpoint/2010/main" val="880971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41B4A"/>
        </a:solidFill>
        <a:effectLst/>
      </p:bgPr>
    </p:bg>
    <p:spTree>
      <p:nvGrpSpPr>
        <p:cNvPr id="1" name=""/>
        <p:cNvGrpSpPr/>
        <p:nvPr/>
      </p:nvGrpSpPr>
      <p:grpSpPr>
        <a:xfrm>
          <a:off x="0" y="0"/>
          <a:ext cx="0" cy="0"/>
          <a:chOff x="0" y="0"/>
          <a:chExt cx="0" cy="0"/>
        </a:xfrm>
      </p:grpSpPr>
      <p:sp>
        <p:nvSpPr>
          <p:cNvPr id="2" name="Google Shape;152;g2ca78fb4ae3_0_315">
            <a:extLst>
              <a:ext uri="{FF2B5EF4-FFF2-40B4-BE49-F238E27FC236}">
                <a16:creationId xmlns:a16="http://schemas.microsoft.com/office/drawing/2014/main" id="{428C1BFC-24C8-CE90-108E-69C156DF9AD5}"/>
              </a:ext>
            </a:extLst>
          </p:cNvPr>
          <p:cNvSpPr txBox="1"/>
          <p:nvPr/>
        </p:nvSpPr>
        <p:spPr>
          <a:xfrm>
            <a:off x="309689" y="267565"/>
            <a:ext cx="9284914" cy="1169521"/>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b="1">
                <a:solidFill>
                  <a:srgbClr val="FFFFFF"/>
                </a:solidFill>
                <a:latin typeface="Poppins"/>
                <a:ea typeface="Poppins"/>
                <a:cs typeface="Poppins"/>
                <a:sym typeface="Poppins"/>
              </a:rPr>
              <a:t>We spoke to 15 organisations that work with young people and heard </a:t>
            </a:r>
            <a:r>
              <a:rPr lang="en-GB" sz="3200" b="1">
                <a:solidFill>
                  <a:schemeClr val="bg1"/>
                </a:solidFill>
                <a:latin typeface="Poppins"/>
                <a:ea typeface="Poppins"/>
                <a:cs typeface="Poppins"/>
                <a:sym typeface="Poppins"/>
              </a:rPr>
              <a:t>that:</a:t>
            </a:r>
            <a:endParaRPr lang="en-US" sz="3200">
              <a:solidFill>
                <a:schemeClr val="bg1"/>
              </a:solidFill>
              <a:latin typeface="Poppins SemiBold"/>
              <a:ea typeface="Poppins SemiBold"/>
              <a:cs typeface="Poppins SemiBold"/>
            </a:endParaRPr>
          </a:p>
        </p:txBody>
      </p:sp>
      <p:grpSp>
        <p:nvGrpSpPr>
          <p:cNvPr id="24" name="Group 23">
            <a:extLst>
              <a:ext uri="{FF2B5EF4-FFF2-40B4-BE49-F238E27FC236}">
                <a16:creationId xmlns:a16="http://schemas.microsoft.com/office/drawing/2014/main" id="{1A62E53C-B690-6F30-F76B-87FB860737A9}"/>
              </a:ext>
            </a:extLst>
          </p:cNvPr>
          <p:cNvGrpSpPr/>
          <p:nvPr/>
        </p:nvGrpSpPr>
        <p:grpSpPr>
          <a:xfrm flipH="1">
            <a:off x="339562" y="1972659"/>
            <a:ext cx="2955545" cy="1998559"/>
            <a:chOff x="216895" y="1056586"/>
            <a:chExt cx="2980448" cy="2011050"/>
          </a:xfrm>
        </p:grpSpPr>
        <p:sp>
          <p:nvSpPr>
            <p:cNvPr id="13" name="Rectangle: Diagonal Corners Rounded 12">
              <a:extLst>
                <a:ext uri="{FF2B5EF4-FFF2-40B4-BE49-F238E27FC236}">
                  <a16:creationId xmlns:a16="http://schemas.microsoft.com/office/drawing/2014/main" id="{983CBDE4-5FAB-49AF-C856-42C8F330D5F8}"/>
                </a:ext>
              </a:extLst>
            </p:cNvPr>
            <p:cNvSpPr/>
            <p:nvPr/>
          </p:nvSpPr>
          <p:spPr>
            <a:xfrm>
              <a:off x="216895" y="1092451"/>
              <a:ext cx="2904019" cy="1975185"/>
            </a:xfrm>
            <a:prstGeom prst="round2Diag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Diagonal Corners Rounded 9">
              <a:extLst>
                <a:ext uri="{FF2B5EF4-FFF2-40B4-BE49-F238E27FC236}">
                  <a16:creationId xmlns:a16="http://schemas.microsoft.com/office/drawing/2014/main" id="{B399F8D6-8206-15FA-8376-5EB60D584151}"/>
                </a:ext>
              </a:extLst>
            </p:cNvPr>
            <p:cNvSpPr/>
            <p:nvPr/>
          </p:nvSpPr>
          <p:spPr>
            <a:xfrm>
              <a:off x="307164" y="1056586"/>
              <a:ext cx="2890179" cy="1908293"/>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0BE33D81-1A8D-D862-3FAA-68AB89DB9E52}"/>
              </a:ext>
            </a:extLst>
          </p:cNvPr>
          <p:cNvGrpSpPr/>
          <p:nvPr/>
        </p:nvGrpSpPr>
        <p:grpSpPr>
          <a:xfrm flipH="1">
            <a:off x="3475004" y="1972658"/>
            <a:ext cx="2955545" cy="1998559"/>
            <a:chOff x="216895" y="1056586"/>
            <a:chExt cx="2980448" cy="2011050"/>
          </a:xfrm>
        </p:grpSpPr>
        <p:sp>
          <p:nvSpPr>
            <p:cNvPr id="31" name="Rectangle: Diagonal Corners Rounded 30">
              <a:extLst>
                <a:ext uri="{FF2B5EF4-FFF2-40B4-BE49-F238E27FC236}">
                  <a16:creationId xmlns:a16="http://schemas.microsoft.com/office/drawing/2014/main" id="{FD7BB942-6562-7309-03DB-55896D060FB2}"/>
                </a:ext>
              </a:extLst>
            </p:cNvPr>
            <p:cNvSpPr/>
            <p:nvPr/>
          </p:nvSpPr>
          <p:spPr>
            <a:xfrm>
              <a:off x="216895" y="1092451"/>
              <a:ext cx="2904019" cy="1975185"/>
            </a:xfrm>
            <a:prstGeom prst="round2Diag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Diagonal Corners Rounded 31">
              <a:extLst>
                <a:ext uri="{FF2B5EF4-FFF2-40B4-BE49-F238E27FC236}">
                  <a16:creationId xmlns:a16="http://schemas.microsoft.com/office/drawing/2014/main" id="{56EA24F9-2AE2-05C2-8454-AD2390753055}"/>
                </a:ext>
              </a:extLst>
            </p:cNvPr>
            <p:cNvSpPr/>
            <p:nvPr/>
          </p:nvSpPr>
          <p:spPr>
            <a:xfrm>
              <a:off x="307164" y="1056586"/>
              <a:ext cx="2890179" cy="1908293"/>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81E8F372-9B26-D5A4-82A5-966F7CEC28E8}"/>
              </a:ext>
            </a:extLst>
          </p:cNvPr>
          <p:cNvGrpSpPr/>
          <p:nvPr/>
        </p:nvGrpSpPr>
        <p:grpSpPr>
          <a:xfrm flipH="1">
            <a:off x="6610446" y="1972657"/>
            <a:ext cx="2955545" cy="1998559"/>
            <a:chOff x="216895" y="1056586"/>
            <a:chExt cx="2980448" cy="2011050"/>
          </a:xfrm>
        </p:grpSpPr>
        <p:sp>
          <p:nvSpPr>
            <p:cNvPr id="34" name="Rectangle: Diagonal Corners Rounded 33">
              <a:extLst>
                <a:ext uri="{FF2B5EF4-FFF2-40B4-BE49-F238E27FC236}">
                  <a16:creationId xmlns:a16="http://schemas.microsoft.com/office/drawing/2014/main" id="{869751E4-EF0C-2A56-92FA-EF8FE42189FC}"/>
                </a:ext>
              </a:extLst>
            </p:cNvPr>
            <p:cNvSpPr/>
            <p:nvPr/>
          </p:nvSpPr>
          <p:spPr>
            <a:xfrm>
              <a:off x="216895" y="1092451"/>
              <a:ext cx="2904019" cy="1975185"/>
            </a:xfrm>
            <a:prstGeom prst="round2Diag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Diagonal Corners Rounded 34">
              <a:extLst>
                <a:ext uri="{FF2B5EF4-FFF2-40B4-BE49-F238E27FC236}">
                  <a16:creationId xmlns:a16="http://schemas.microsoft.com/office/drawing/2014/main" id="{21100041-9661-73A8-8F5F-339987915C01}"/>
                </a:ext>
              </a:extLst>
            </p:cNvPr>
            <p:cNvSpPr/>
            <p:nvPr/>
          </p:nvSpPr>
          <p:spPr>
            <a:xfrm>
              <a:off x="307164" y="1056586"/>
              <a:ext cx="2890179" cy="1908293"/>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12AE019-DDE0-20F9-BC8B-072F65CF9EBA}"/>
              </a:ext>
            </a:extLst>
          </p:cNvPr>
          <p:cNvGrpSpPr/>
          <p:nvPr/>
        </p:nvGrpSpPr>
        <p:grpSpPr>
          <a:xfrm flipH="1">
            <a:off x="358299" y="4146231"/>
            <a:ext cx="2955545" cy="1998559"/>
            <a:chOff x="216895" y="1056586"/>
            <a:chExt cx="2980448" cy="2011050"/>
          </a:xfrm>
        </p:grpSpPr>
        <p:sp>
          <p:nvSpPr>
            <p:cNvPr id="37" name="Rectangle: Diagonal Corners Rounded 36">
              <a:extLst>
                <a:ext uri="{FF2B5EF4-FFF2-40B4-BE49-F238E27FC236}">
                  <a16:creationId xmlns:a16="http://schemas.microsoft.com/office/drawing/2014/main" id="{38149972-414C-D0D7-813B-8DB5612E721E}"/>
                </a:ext>
              </a:extLst>
            </p:cNvPr>
            <p:cNvSpPr/>
            <p:nvPr/>
          </p:nvSpPr>
          <p:spPr>
            <a:xfrm>
              <a:off x="216895" y="1092451"/>
              <a:ext cx="2904019" cy="1975185"/>
            </a:xfrm>
            <a:prstGeom prst="round2Diag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Diagonal Corners Rounded 37">
              <a:extLst>
                <a:ext uri="{FF2B5EF4-FFF2-40B4-BE49-F238E27FC236}">
                  <a16:creationId xmlns:a16="http://schemas.microsoft.com/office/drawing/2014/main" id="{D275BD41-9357-35BC-3892-E088307BFF0D}"/>
                </a:ext>
              </a:extLst>
            </p:cNvPr>
            <p:cNvSpPr/>
            <p:nvPr/>
          </p:nvSpPr>
          <p:spPr>
            <a:xfrm>
              <a:off x="307164" y="1056586"/>
              <a:ext cx="2890179" cy="1908293"/>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17403ABF-69C3-364C-1F6E-FA25B786DB8D}"/>
              </a:ext>
            </a:extLst>
          </p:cNvPr>
          <p:cNvGrpSpPr/>
          <p:nvPr/>
        </p:nvGrpSpPr>
        <p:grpSpPr>
          <a:xfrm flipH="1">
            <a:off x="3493741" y="4146230"/>
            <a:ext cx="2955545" cy="1998559"/>
            <a:chOff x="216895" y="1056586"/>
            <a:chExt cx="2980448" cy="2011050"/>
          </a:xfrm>
        </p:grpSpPr>
        <p:sp>
          <p:nvSpPr>
            <p:cNvPr id="40" name="Rectangle: Diagonal Corners Rounded 39">
              <a:extLst>
                <a:ext uri="{FF2B5EF4-FFF2-40B4-BE49-F238E27FC236}">
                  <a16:creationId xmlns:a16="http://schemas.microsoft.com/office/drawing/2014/main" id="{F5C573F1-73B8-B41A-57D4-B3FEC692DEC1}"/>
                </a:ext>
              </a:extLst>
            </p:cNvPr>
            <p:cNvSpPr/>
            <p:nvPr/>
          </p:nvSpPr>
          <p:spPr>
            <a:xfrm>
              <a:off x="216895" y="1092451"/>
              <a:ext cx="2904019" cy="1975185"/>
            </a:xfrm>
            <a:prstGeom prst="round2Diag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Diagonal Corners Rounded 40">
              <a:extLst>
                <a:ext uri="{FF2B5EF4-FFF2-40B4-BE49-F238E27FC236}">
                  <a16:creationId xmlns:a16="http://schemas.microsoft.com/office/drawing/2014/main" id="{67493D5D-8F92-67CF-5882-5A7D47616767}"/>
                </a:ext>
              </a:extLst>
            </p:cNvPr>
            <p:cNvSpPr/>
            <p:nvPr/>
          </p:nvSpPr>
          <p:spPr>
            <a:xfrm>
              <a:off x="307164" y="1056586"/>
              <a:ext cx="2890179" cy="1908293"/>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1A9E644E-CA39-DD0D-DA0B-7C967DD415E0}"/>
              </a:ext>
            </a:extLst>
          </p:cNvPr>
          <p:cNvGrpSpPr/>
          <p:nvPr/>
        </p:nvGrpSpPr>
        <p:grpSpPr>
          <a:xfrm flipH="1">
            <a:off x="6629183" y="4146229"/>
            <a:ext cx="2955545" cy="1998559"/>
            <a:chOff x="216895" y="1056586"/>
            <a:chExt cx="2980448" cy="2011050"/>
          </a:xfrm>
        </p:grpSpPr>
        <p:sp>
          <p:nvSpPr>
            <p:cNvPr id="43" name="Rectangle: Diagonal Corners Rounded 42">
              <a:extLst>
                <a:ext uri="{FF2B5EF4-FFF2-40B4-BE49-F238E27FC236}">
                  <a16:creationId xmlns:a16="http://schemas.microsoft.com/office/drawing/2014/main" id="{36EB33B1-6275-5E7B-91E4-794C4D8644A5}"/>
                </a:ext>
              </a:extLst>
            </p:cNvPr>
            <p:cNvSpPr/>
            <p:nvPr/>
          </p:nvSpPr>
          <p:spPr>
            <a:xfrm>
              <a:off x="216895" y="1092451"/>
              <a:ext cx="2904019" cy="1975185"/>
            </a:xfrm>
            <a:prstGeom prst="round2Diag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Diagonal Corners Rounded 43">
              <a:extLst>
                <a:ext uri="{FF2B5EF4-FFF2-40B4-BE49-F238E27FC236}">
                  <a16:creationId xmlns:a16="http://schemas.microsoft.com/office/drawing/2014/main" id="{F8C3A459-FBD8-5AF9-1863-C14BC6CAFE59}"/>
                </a:ext>
              </a:extLst>
            </p:cNvPr>
            <p:cNvSpPr/>
            <p:nvPr/>
          </p:nvSpPr>
          <p:spPr>
            <a:xfrm>
              <a:off x="307164" y="1056586"/>
              <a:ext cx="2890179" cy="1908293"/>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a:extLst>
              <a:ext uri="{FF2B5EF4-FFF2-40B4-BE49-F238E27FC236}">
                <a16:creationId xmlns:a16="http://schemas.microsoft.com/office/drawing/2014/main" id="{023929FF-9C54-B9F5-3780-3FEF295C9E3D}"/>
              </a:ext>
            </a:extLst>
          </p:cNvPr>
          <p:cNvSpPr txBox="1"/>
          <p:nvPr/>
        </p:nvSpPr>
        <p:spPr>
          <a:xfrm>
            <a:off x="497048" y="2127024"/>
            <a:ext cx="256381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baseline="0">
                <a:solidFill>
                  <a:srgbClr val="004069"/>
                </a:solidFill>
                <a:latin typeface="Poppins"/>
              </a:rPr>
              <a:t>1.</a:t>
            </a:r>
            <a:r>
              <a:rPr lang="en-GB" sz="1400" baseline="0">
                <a:solidFill>
                  <a:srgbClr val="004069"/>
                </a:solidFill>
                <a:latin typeface="Poppins"/>
              </a:rPr>
              <a:t> </a:t>
            </a:r>
            <a:r>
              <a:rPr lang="en-GB" sz="1400">
                <a:solidFill>
                  <a:srgbClr val="004069"/>
                </a:solidFill>
                <a:latin typeface="Poppins"/>
              </a:rPr>
              <a:t>There</a:t>
            </a:r>
            <a:r>
              <a:rPr lang="en-GB" sz="1400" baseline="0">
                <a:solidFill>
                  <a:srgbClr val="004069"/>
                </a:solidFill>
                <a:latin typeface="Poppins"/>
              </a:rPr>
              <a:t> are different opinions around </a:t>
            </a:r>
            <a:r>
              <a:rPr lang="en-GB" sz="1400" baseline="0">
                <a:solidFill>
                  <a:srgbClr val="004069"/>
                </a:solidFill>
                <a:latin typeface="Poppins"/>
                <a:ea typeface="+mn-lt"/>
                <a:cs typeface="Poppins"/>
              </a:rPr>
              <a:t>the</a:t>
            </a:r>
            <a:r>
              <a:rPr lang="en-GB" sz="1400" baseline="0">
                <a:solidFill>
                  <a:srgbClr val="004069"/>
                </a:solidFill>
                <a:latin typeface="Poppins"/>
              </a:rPr>
              <a:t> </a:t>
            </a:r>
            <a:r>
              <a:rPr lang="en-GB" sz="1400" b="1" baseline="0">
                <a:solidFill>
                  <a:srgbClr val="004069"/>
                </a:solidFill>
                <a:latin typeface="Poppins"/>
              </a:rPr>
              <a:t>definition, terminology and scope </a:t>
            </a:r>
            <a:r>
              <a:rPr lang="en-GB" sz="1400" baseline="0">
                <a:solidFill>
                  <a:srgbClr val="004069"/>
                </a:solidFill>
                <a:latin typeface="Poppins"/>
              </a:rPr>
              <a:t>of ‘youth voice’</a:t>
            </a:r>
            <a:r>
              <a:rPr lang="en-GB" sz="1400">
                <a:solidFill>
                  <a:srgbClr val="004069"/>
                </a:solidFill>
                <a:latin typeface="Poppins"/>
              </a:rPr>
              <a:t> </a:t>
            </a:r>
            <a:endParaRPr lang="en-GB" sz="1400">
              <a:solidFill>
                <a:srgbClr val="004069"/>
              </a:solidFill>
              <a:latin typeface="Poppins"/>
              <a:cs typeface="Poppins"/>
            </a:endParaRPr>
          </a:p>
        </p:txBody>
      </p:sp>
      <p:sp>
        <p:nvSpPr>
          <p:cNvPr id="46" name="TextBox 45">
            <a:extLst>
              <a:ext uri="{FF2B5EF4-FFF2-40B4-BE49-F238E27FC236}">
                <a16:creationId xmlns:a16="http://schemas.microsoft.com/office/drawing/2014/main" id="{2ECAF57C-3A3C-31B3-8EAA-59273DB381C5}"/>
              </a:ext>
            </a:extLst>
          </p:cNvPr>
          <p:cNvSpPr txBox="1"/>
          <p:nvPr/>
        </p:nvSpPr>
        <p:spPr>
          <a:xfrm>
            <a:off x="3625538" y="2127023"/>
            <a:ext cx="2641381"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a:solidFill>
                  <a:srgbClr val="004069"/>
                </a:solidFill>
                <a:latin typeface="Poppins"/>
                <a:ea typeface="+mn-lt"/>
                <a:cs typeface="+mn-lt"/>
              </a:rPr>
              <a:t>2</a:t>
            </a:r>
            <a:r>
              <a:rPr lang="en-GB" sz="1400" b="1" baseline="0">
                <a:solidFill>
                  <a:srgbClr val="004069"/>
                </a:solidFill>
                <a:latin typeface="Poppins"/>
                <a:ea typeface="+mn-lt"/>
                <a:cs typeface="+mn-lt"/>
              </a:rPr>
              <a:t>.</a:t>
            </a:r>
            <a:r>
              <a:rPr lang="en-GB" sz="1400" baseline="0">
                <a:solidFill>
                  <a:srgbClr val="004069"/>
                </a:solidFill>
                <a:latin typeface="Poppins"/>
                <a:ea typeface="+mn-lt"/>
                <a:cs typeface="+mn-lt"/>
              </a:rPr>
              <a:t> </a:t>
            </a:r>
            <a:r>
              <a:rPr lang="en-GB" sz="1400">
                <a:solidFill>
                  <a:srgbClr val="004069"/>
                </a:solidFill>
                <a:latin typeface="Poppins"/>
                <a:ea typeface="+mn-lt"/>
                <a:cs typeface="+mn-lt"/>
              </a:rPr>
              <a:t>For some it is hard to find relevant</a:t>
            </a:r>
            <a:r>
              <a:rPr lang="en-GB" sz="1400" b="1">
                <a:solidFill>
                  <a:srgbClr val="004069"/>
                </a:solidFill>
                <a:latin typeface="Poppins"/>
                <a:ea typeface="+mn-lt"/>
                <a:cs typeface="+mn-lt"/>
              </a:rPr>
              <a:t> examples </a:t>
            </a:r>
            <a:r>
              <a:rPr lang="en-GB" sz="1400">
                <a:solidFill>
                  <a:srgbClr val="004069"/>
                </a:solidFill>
                <a:latin typeface="Poppins"/>
                <a:ea typeface="+mn-lt"/>
                <a:cs typeface="+mn-lt"/>
              </a:rPr>
              <a:t>to learn from when it comes to successfully embedding youth voice – particularly </a:t>
            </a:r>
            <a:r>
              <a:rPr lang="en-GB" sz="1400" b="1">
                <a:solidFill>
                  <a:srgbClr val="004069"/>
                </a:solidFill>
                <a:latin typeface="Poppins"/>
                <a:ea typeface="+mn-lt"/>
                <a:cs typeface="+mn-lt"/>
              </a:rPr>
              <a:t>how to begin</a:t>
            </a:r>
            <a:endParaRPr lang="en-GB" sz="1400">
              <a:solidFill>
                <a:srgbClr val="004069"/>
              </a:solidFill>
              <a:latin typeface="Poppins"/>
              <a:cs typeface="Poppins"/>
            </a:endParaRPr>
          </a:p>
        </p:txBody>
      </p:sp>
      <p:sp>
        <p:nvSpPr>
          <p:cNvPr id="47" name="TextBox 46">
            <a:extLst>
              <a:ext uri="{FF2B5EF4-FFF2-40B4-BE49-F238E27FC236}">
                <a16:creationId xmlns:a16="http://schemas.microsoft.com/office/drawing/2014/main" id="{3847625C-44C2-2F64-B0C4-D92CAAFA11CF}"/>
              </a:ext>
            </a:extLst>
          </p:cNvPr>
          <p:cNvSpPr txBox="1"/>
          <p:nvPr/>
        </p:nvSpPr>
        <p:spPr>
          <a:xfrm>
            <a:off x="6761686" y="2127022"/>
            <a:ext cx="2563817"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a:solidFill>
                  <a:srgbClr val="004069"/>
                </a:solidFill>
                <a:latin typeface="Poppins"/>
                <a:ea typeface="+mn-lt"/>
                <a:cs typeface="+mn-lt"/>
              </a:rPr>
              <a:t>3</a:t>
            </a:r>
            <a:r>
              <a:rPr lang="en-GB" sz="1400" b="1" baseline="0">
                <a:solidFill>
                  <a:srgbClr val="004069"/>
                </a:solidFill>
                <a:latin typeface="Poppins"/>
                <a:ea typeface="+mn-lt"/>
                <a:cs typeface="+mn-lt"/>
              </a:rPr>
              <a:t>. </a:t>
            </a:r>
            <a:r>
              <a:rPr lang="en-GB" sz="1400">
                <a:solidFill>
                  <a:srgbClr val="004069"/>
                </a:solidFill>
                <a:latin typeface="Poppins"/>
                <a:ea typeface="+mn-lt"/>
                <a:cs typeface="+mn-lt"/>
              </a:rPr>
              <a:t>Getting youth voice to be </a:t>
            </a:r>
            <a:r>
              <a:rPr lang="en-GB" sz="1400" b="1">
                <a:solidFill>
                  <a:srgbClr val="004069"/>
                </a:solidFill>
                <a:latin typeface="Poppins"/>
                <a:ea typeface="+mn-lt"/>
                <a:cs typeface="+mn-lt"/>
              </a:rPr>
              <a:t>meaningful and regular </a:t>
            </a:r>
            <a:r>
              <a:rPr lang="en-GB" sz="1400">
                <a:solidFill>
                  <a:srgbClr val="004069"/>
                </a:solidFill>
                <a:latin typeface="Poppins"/>
                <a:ea typeface="+mn-lt"/>
                <a:cs typeface="+mn-lt"/>
              </a:rPr>
              <a:t>requires </a:t>
            </a:r>
            <a:r>
              <a:rPr lang="en-GB" sz="1400" b="1">
                <a:solidFill>
                  <a:srgbClr val="004069"/>
                </a:solidFill>
                <a:latin typeface="Poppins"/>
                <a:ea typeface="+mn-lt"/>
                <a:cs typeface="+mn-lt"/>
              </a:rPr>
              <a:t>resource</a:t>
            </a:r>
            <a:r>
              <a:rPr lang="en-GB" sz="1400">
                <a:solidFill>
                  <a:srgbClr val="004069"/>
                </a:solidFill>
                <a:latin typeface="Poppins"/>
                <a:ea typeface="+mn-lt"/>
                <a:cs typeface="+mn-lt"/>
              </a:rPr>
              <a:t> (e.g. money and time)</a:t>
            </a:r>
            <a:r>
              <a:rPr lang="en-GB" sz="1400" b="1">
                <a:solidFill>
                  <a:srgbClr val="004069"/>
                </a:solidFill>
                <a:latin typeface="Poppins"/>
                <a:ea typeface="+mn-lt"/>
                <a:cs typeface="+mn-lt"/>
              </a:rPr>
              <a:t> </a:t>
            </a:r>
            <a:r>
              <a:rPr lang="en-GB" sz="1400">
                <a:solidFill>
                  <a:srgbClr val="004069"/>
                </a:solidFill>
                <a:latin typeface="Poppins"/>
                <a:ea typeface="+mn-lt"/>
                <a:cs typeface="+mn-lt"/>
              </a:rPr>
              <a:t>and</a:t>
            </a:r>
            <a:r>
              <a:rPr lang="en-GB" sz="1400" b="1">
                <a:solidFill>
                  <a:srgbClr val="004069"/>
                </a:solidFill>
                <a:latin typeface="Poppins"/>
                <a:ea typeface="+mn-lt"/>
                <a:cs typeface="+mn-lt"/>
              </a:rPr>
              <a:t> capacity</a:t>
            </a:r>
            <a:r>
              <a:rPr lang="en-GB" sz="1400">
                <a:solidFill>
                  <a:srgbClr val="004069"/>
                </a:solidFill>
                <a:latin typeface="Poppins"/>
                <a:ea typeface="+mn-lt"/>
                <a:cs typeface="+mn-lt"/>
              </a:rPr>
              <a:t> which are often scarce</a:t>
            </a:r>
            <a:endParaRPr lang="en-US" sz="1400">
              <a:latin typeface="Poppins"/>
              <a:cs typeface="Poppins"/>
            </a:endParaRPr>
          </a:p>
        </p:txBody>
      </p:sp>
      <p:sp>
        <p:nvSpPr>
          <p:cNvPr id="48" name="TextBox 47">
            <a:extLst>
              <a:ext uri="{FF2B5EF4-FFF2-40B4-BE49-F238E27FC236}">
                <a16:creationId xmlns:a16="http://schemas.microsoft.com/office/drawing/2014/main" id="{5B5B34E4-4D19-7C30-D99C-4DCB4909944F}"/>
              </a:ext>
            </a:extLst>
          </p:cNvPr>
          <p:cNvSpPr txBox="1"/>
          <p:nvPr/>
        </p:nvSpPr>
        <p:spPr>
          <a:xfrm>
            <a:off x="503293" y="4300596"/>
            <a:ext cx="2563817" cy="13388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a:solidFill>
                  <a:srgbClr val="004069"/>
                </a:solidFill>
                <a:latin typeface="Poppins"/>
                <a:ea typeface="+mn-lt"/>
                <a:cs typeface="+mn-lt"/>
              </a:rPr>
              <a:t>4</a:t>
            </a:r>
            <a:r>
              <a:rPr lang="en-GB" sz="1400" b="1" baseline="0">
                <a:solidFill>
                  <a:srgbClr val="004069"/>
                </a:solidFill>
                <a:latin typeface="Poppins"/>
                <a:ea typeface="+mn-lt"/>
                <a:cs typeface="+mn-lt"/>
              </a:rPr>
              <a:t>. </a:t>
            </a:r>
            <a:r>
              <a:rPr lang="en-GB" sz="1400">
                <a:solidFill>
                  <a:srgbClr val="004069"/>
                </a:solidFill>
                <a:latin typeface="Poppins"/>
                <a:ea typeface="+mn-lt"/>
                <a:cs typeface="+mn-lt"/>
              </a:rPr>
              <a:t>Many don't feel </a:t>
            </a:r>
            <a:r>
              <a:rPr lang="en-GB" sz="1400" b="1">
                <a:solidFill>
                  <a:srgbClr val="004069"/>
                </a:solidFill>
                <a:latin typeface="Poppins"/>
                <a:ea typeface="+mn-lt"/>
                <a:cs typeface="+mn-lt"/>
              </a:rPr>
              <a:t>confident </a:t>
            </a:r>
            <a:r>
              <a:rPr lang="en-GB" sz="1400">
                <a:solidFill>
                  <a:srgbClr val="004069"/>
                </a:solidFill>
                <a:latin typeface="Poppins"/>
                <a:ea typeface="+mn-lt"/>
                <a:cs typeface="+mn-lt"/>
              </a:rPr>
              <a:t>about</a:t>
            </a:r>
            <a:r>
              <a:rPr lang="en-GB" sz="1400" b="1">
                <a:solidFill>
                  <a:srgbClr val="004069"/>
                </a:solidFill>
                <a:latin typeface="Poppins"/>
                <a:ea typeface="+mn-lt"/>
                <a:cs typeface="+mn-lt"/>
              </a:rPr>
              <a:t> </a:t>
            </a:r>
            <a:r>
              <a:rPr lang="en-GB" sz="1400">
                <a:solidFill>
                  <a:srgbClr val="004069"/>
                </a:solidFill>
                <a:latin typeface="Poppins"/>
                <a:ea typeface="+mn-lt"/>
                <a:cs typeface="+mn-lt"/>
              </a:rPr>
              <a:t>bringing young people into decision making and worry about </a:t>
            </a:r>
            <a:r>
              <a:rPr lang="en-GB" sz="1400" b="1">
                <a:solidFill>
                  <a:srgbClr val="004069"/>
                </a:solidFill>
                <a:latin typeface="Poppins"/>
                <a:ea typeface="+mn-lt"/>
                <a:cs typeface="+mn-lt"/>
              </a:rPr>
              <a:t>safeguarding</a:t>
            </a:r>
            <a:endParaRPr lang="en-GB" sz="1400">
              <a:solidFill>
                <a:srgbClr val="004069"/>
              </a:solidFill>
              <a:latin typeface="Poppins"/>
              <a:ea typeface="+mn-lt"/>
              <a:cs typeface="+mn-lt"/>
            </a:endParaRPr>
          </a:p>
          <a:p>
            <a:endParaRPr lang="en-GB" sz="1100">
              <a:solidFill>
                <a:srgbClr val="004069"/>
              </a:solidFill>
              <a:latin typeface="Poppins"/>
              <a:cs typeface="Poppins"/>
            </a:endParaRPr>
          </a:p>
        </p:txBody>
      </p:sp>
      <p:sp>
        <p:nvSpPr>
          <p:cNvPr id="49" name="TextBox 48">
            <a:extLst>
              <a:ext uri="{FF2B5EF4-FFF2-40B4-BE49-F238E27FC236}">
                <a16:creationId xmlns:a16="http://schemas.microsoft.com/office/drawing/2014/main" id="{82605DDE-D276-02BC-5872-59A3217849B3}"/>
              </a:ext>
            </a:extLst>
          </p:cNvPr>
          <p:cNvSpPr txBox="1"/>
          <p:nvPr/>
        </p:nvSpPr>
        <p:spPr>
          <a:xfrm>
            <a:off x="3626243" y="4300595"/>
            <a:ext cx="2563817"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a:solidFill>
                  <a:srgbClr val="004069"/>
                </a:solidFill>
                <a:latin typeface="Poppins"/>
                <a:ea typeface="+mn-lt"/>
                <a:cs typeface="+mn-lt"/>
              </a:rPr>
              <a:t>5</a:t>
            </a:r>
            <a:r>
              <a:rPr lang="en-GB" sz="1400" b="1" baseline="0">
                <a:solidFill>
                  <a:srgbClr val="004069"/>
                </a:solidFill>
                <a:latin typeface="Poppins"/>
                <a:ea typeface="+mn-lt"/>
                <a:cs typeface="+mn-lt"/>
              </a:rPr>
              <a:t>. </a:t>
            </a:r>
            <a:r>
              <a:rPr lang="en-GB" sz="1400">
                <a:solidFill>
                  <a:srgbClr val="004069"/>
                </a:solidFill>
                <a:latin typeface="Poppins"/>
                <a:ea typeface="+mn-lt"/>
                <a:cs typeface="+mn-lt"/>
              </a:rPr>
              <a:t>The </a:t>
            </a:r>
            <a:r>
              <a:rPr lang="en-GB" sz="1400" b="1">
                <a:solidFill>
                  <a:srgbClr val="004069"/>
                </a:solidFill>
                <a:latin typeface="Poppins"/>
                <a:ea typeface="+mn-lt"/>
                <a:cs typeface="+mn-lt"/>
              </a:rPr>
              <a:t>culture</a:t>
            </a:r>
            <a:r>
              <a:rPr lang="en-GB" sz="1400">
                <a:solidFill>
                  <a:srgbClr val="004069"/>
                </a:solidFill>
                <a:latin typeface="Poppins"/>
                <a:ea typeface="+mn-lt"/>
                <a:cs typeface="+mn-lt"/>
              </a:rPr>
              <a:t> might get in the way of</a:t>
            </a:r>
            <a:r>
              <a:rPr lang="en-GB" sz="1400" b="1">
                <a:solidFill>
                  <a:srgbClr val="004069"/>
                </a:solidFill>
                <a:latin typeface="Poppins"/>
                <a:ea typeface="+mn-lt"/>
                <a:cs typeface="+mn-lt"/>
              </a:rPr>
              <a:t> embedding youth voice. </a:t>
            </a:r>
            <a:r>
              <a:rPr lang="en-GB" sz="1400">
                <a:solidFill>
                  <a:srgbClr val="004069"/>
                </a:solidFill>
                <a:latin typeface="Poppins"/>
                <a:ea typeface="+mn-lt"/>
                <a:cs typeface="+mn-lt"/>
              </a:rPr>
              <a:t>Not everyone can see its value – some people think professionals should make all decisions</a:t>
            </a:r>
            <a:endParaRPr lang="en-GB" sz="1400">
              <a:solidFill>
                <a:srgbClr val="000000"/>
              </a:solidFill>
              <a:latin typeface="Poppins"/>
              <a:ea typeface="+mn-lt"/>
              <a:cs typeface="+mn-lt"/>
            </a:endParaRPr>
          </a:p>
        </p:txBody>
      </p:sp>
      <p:sp>
        <p:nvSpPr>
          <p:cNvPr id="50" name="TextBox 49">
            <a:extLst>
              <a:ext uri="{FF2B5EF4-FFF2-40B4-BE49-F238E27FC236}">
                <a16:creationId xmlns:a16="http://schemas.microsoft.com/office/drawing/2014/main" id="{2FFE2D38-C6E1-9DE1-AA54-190AD50A3944}"/>
              </a:ext>
            </a:extLst>
          </p:cNvPr>
          <p:cNvSpPr txBox="1"/>
          <p:nvPr/>
        </p:nvSpPr>
        <p:spPr>
          <a:xfrm>
            <a:off x="6767931" y="4300594"/>
            <a:ext cx="2563817"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a:solidFill>
                  <a:srgbClr val="004069"/>
                </a:solidFill>
                <a:latin typeface="Poppins"/>
                <a:ea typeface="+mn-lt"/>
                <a:cs typeface="+mn-lt"/>
              </a:rPr>
              <a:t>6</a:t>
            </a:r>
            <a:r>
              <a:rPr lang="en-GB" sz="1400" b="1" baseline="0">
                <a:solidFill>
                  <a:srgbClr val="004069"/>
                </a:solidFill>
                <a:latin typeface="Poppins"/>
                <a:ea typeface="+mn-lt"/>
                <a:cs typeface="+mn-lt"/>
              </a:rPr>
              <a:t>. </a:t>
            </a:r>
            <a:r>
              <a:rPr lang="en-GB" sz="1400">
                <a:solidFill>
                  <a:srgbClr val="004069"/>
                </a:solidFill>
                <a:latin typeface="Poppins"/>
                <a:ea typeface="+mn-lt"/>
                <a:cs typeface="+mn-lt"/>
              </a:rPr>
              <a:t>It can be </a:t>
            </a:r>
            <a:r>
              <a:rPr lang="en-GB" sz="1400" b="1">
                <a:solidFill>
                  <a:srgbClr val="004069"/>
                </a:solidFill>
                <a:latin typeface="Poppins"/>
                <a:ea typeface="+mn-lt"/>
                <a:cs typeface="+mn-lt"/>
              </a:rPr>
              <a:t>difficult to engage with ‘all’ young people</a:t>
            </a:r>
            <a:r>
              <a:rPr lang="en-GB" sz="1400">
                <a:solidFill>
                  <a:srgbClr val="004069"/>
                </a:solidFill>
                <a:latin typeface="Poppins"/>
                <a:ea typeface="+mn-lt"/>
                <a:cs typeface="+mn-lt"/>
              </a:rPr>
              <a:t>, often leaving certain voices unheard, which leads to things being designed with only some people in mind</a:t>
            </a:r>
            <a:endParaRPr lang="en-GB" sz="1400">
              <a:solidFill>
                <a:srgbClr val="000000"/>
              </a:solidFill>
              <a:latin typeface="Poppins"/>
              <a:ea typeface="+mn-lt"/>
              <a:cs typeface="+mn-lt"/>
            </a:endParaRPr>
          </a:p>
          <a:p>
            <a:endParaRPr lang="en-GB" sz="1400">
              <a:solidFill>
                <a:srgbClr val="004069"/>
              </a:solidFill>
              <a:latin typeface="Poppins"/>
              <a:cs typeface="Poppins"/>
            </a:endParaRPr>
          </a:p>
        </p:txBody>
      </p:sp>
    </p:spTree>
    <p:extLst>
      <p:ext uri="{BB962C8B-B14F-4D97-AF65-F5344CB8AC3E}">
        <p14:creationId xmlns:p14="http://schemas.microsoft.com/office/powerpoint/2010/main" val="1675328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Google Shape;152;g2ca78fb4ae3_0_315">
            <a:extLst>
              <a:ext uri="{FF2B5EF4-FFF2-40B4-BE49-F238E27FC236}">
                <a16:creationId xmlns:a16="http://schemas.microsoft.com/office/drawing/2014/main" id="{854D43A3-0A61-2A59-EB2D-1A3860C56878}"/>
              </a:ext>
            </a:extLst>
          </p:cNvPr>
          <p:cNvSpPr txBox="1"/>
          <p:nvPr/>
        </p:nvSpPr>
        <p:spPr>
          <a:xfrm>
            <a:off x="309689" y="267565"/>
            <a:ext cx="4038627" cy="2400627"/>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400" b="1">
                <a:solidFill>
                  <a:srgbClr val="133554"/>
                </a:solidFill>
                <a:latin typeface="Poppins"/>
                <a:cs typeface="Poppins"/>
              </a:rPr>
              <a:t>Young people have told us to prioritise these </a:t>
            </a:r>
          </a:p>
          <a:p>
            <a:r>
              <a:rPr lang="en-GB" sz="4800" b="1">
                <a:solidFill>
                  <a:srgbClr val="133554"/>
                </a:solidFill>
                <a:latin typeface="Poppins"/>
                <a:cs typeface="Poppins"/>
                <a:sym typeface="Poppins"/>
              </a:rPr>
              <a:t>5 design principles:</a:t>
            </a:r>
            <a:endParaRPr lang="en-GB" sz="4800" b="1">
              <a:solidFill>
                <a:srgbClr val="133554"/>
              </a:solidFill>
              <a:latin typeface="Poppins"/>
              <a:cs typeface="Poppins"/>
            </a:endParaRPr>
          </a:p>
        </p:txBody>
      </p:sp>
      <p:sp>
        <p:nvSpPr>
          <p:cNvPr id="5" name="Rectangle: Single Corner Rounded 4">
            <a:extLst>
              <a:ext uri="{FF2B5EF4-FFF2-40B4-BE49-F238E27FC236}">
                <a16:creationId xmlns:a16="http://schemas.microsoft.com/office/drawing/2014/main" id="{6B0A15A4-98D7-7292-243F-5361689F9038}"/>
              </a:ext>
            </a:extLst>
          </p:cNvPr>
          <p:cNvSpPr/>
          <p:nvPr/>
        </p:nvSpPr>
        <p:spPr>
          <a:xfrm flipH="1">
            <a:off x="4491588" y="374604"/>
            <a:ext cx="5415612" cy="1078887"/>
          </a:xfrm>
          <a:prstGeom prst="round1Rect">
            <a:avLst/>
          </a:prstGeom>
          <a:solidFill>
            <a:srgbClr val="133554"/>
          </a:solidFill>
          <a:ln>
            <a:solidFill>
              <a:srgbClr val="1335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Single Corner Rounded 5">
            <a:extLst>
              <a:ext uri="{FF2B5EF4-FFF2-40B4-BE49-F238E27FC236}">
                <a16:creationId xmlns:a16="http://schemas.microsoft.com/office/drawing/2014/main" id="{5742D465-7ED1-4919-5B93-29DB0562129B}"/>
              </a:ext>
            </a:extLst>
          </p:cNvPr>
          <p:cNvSpPr/>
          <p:nvPr/>
        </p:nvSpPr>
        <p:spPr>
          <a:xfrm flipH="1">
            <a:off x="4491588" y="1631813"/>
            <a:ext cx="5415612" cy="1078887"/>
          </a:xfrm>
          <a:prstGeom prst="round1Rect">
            <a:avLst/>
          </a:prstGeom>
          <a:solidFill>
            <a:srgbClr val="133554"/>
          </a:solidFill>
          <a:ln>
            <a:solidFill>
              <a:srgbClr val="1335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Single Corner Rounded 6">
            <a:extLst>
              <a:ext uri="{FF2B5EF4-FFF2-40B4-BE49-F238E27FC236}">
                <a16:creationId xmlns:a16="http://schemas.microsoft.com/office/drawing/2014/main" id="{798ED8B5-15E8-1951-77E2-EBBAD1BBE545}"/>
              </a:ext>
            </a:extLst>
          </p:cNvPr>
          <p:cNvSpPr/>
          <p:nvPr/>
        </p:nvSpPr>
        <p:spPr>
          <a:xfrm flipH="1">
            <a:off x="4497070" y="2889022"/>
            <a:ext cx="5415612" cy="1078887"/>
          </a:xfrm>
          <a:prstGeom prst="round1Rect">
            <a:avLst/>
          </a:prstGeom>
          <a:solidFill>
            <a:srgbClr val="133554"/>
          </a:solidFill>
          <a:ln>
            <a:solidFill>
              <a:srgbClr val="1335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Single Corner Rounded 7">
            <a:extLst>
              <a:ext uri="{FF2B5EF4-FFF2-40B4-BE49-F238E27FC236}">
                <a16:creationId xmlns:a16="http://schemas.microsoft.com/office/drawing/2014/main" id="{76092497-A6A2-737E-6B4C-97694A0E2E60}"/>
              </a:ext>
            </a:extLst>
          </p:cNvPr>
          <p:cNvSpPr/>
          <p:nvPr/>
        </p:nvSpPr>
        <p:spPr>
          <a:xfrm flipH="1">
            <a:off x="4497070" y="4146230"/>
            <a:ext cx="5415612" cy="1078887"/>
          </a:xfrm>
          <a:prstGeom prst="round1Rect">
            <a:avLst/>
          </a:prstGeom>
          <a:solidFill>
            <a:srgbClr val="133554"/>
          </a:solidFill>
          <a:ln>
            <a:solidFill>
              <a:srgbClr val="1335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Single Corner Rounded 8">
            <a:extLst>
              <a:ext uri="{FF2B5EF4-FFF2-40B4-BE49-F238E27FC236}">
                <a16:creationId xmlns:a16="http://schemas.microsoft.com/office/drawing/2014/main" id="{4EE32CB3-1092-D512-CAE3-7F2D1CFFF322}"/>
              </a:ext>
            </a:extLst>
          </p:cNvPr>
          <p:cNvSpPr/>
          <p:nvPr/>
        </p:nvSpPr>
        <p:spPr>
          <a:xfrm flipH="1">
            <a:off x="4491588" y="5403439"/>
            <a:ext cx="5415612" cy="1078887"/>
          </a:xfrm>
          <a:prstGeom prst="round1Rect">
            <a:avLst/>
          </a:prstGeom>
          <a:solidFill>
            <a:srgbClr val="133554"/>
          </a:solidFill>
          <a:ln>
            <a:solidFill>
              <a:srgbClr val="1335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36312EB-B823-04EF-0802-1046ACDAE1C8}"/>
              </a:ext>
            </a:extLst>
          </p:cNvPr>
          <p:cNvSpPr txBox="1"/>
          <p:nvPr/>
        </p:nvSpPr>
        <p:spPr>
          <a:xfrm>
            <a:off x="4646933" y="521296"/>
            <a:ext cx="5063615" cy="8638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a:solidFill>
                  <a:schemeClr val="bg1"/>
                </a:solidFill>
                <a:latin typeface="Poppins"/>
                <a:ea typeface="+mn-lt"/>
                <a:cs typeface="+mn-lt"/>
              </a:rPr>
              <a:t>Connection </a:t>
            </a:r>
            <a:r>
              <a:rPr lang="en-GB" sz="1600">
                <a:solidFill>
                  <a:schemeClr val="bg1"/>
                </a:solidFill>
                <a:latin typeface="Poppins"/>
                <a:ea typeface="+mn-lt"/>
                <a:cs typeface="+mn-lt"/>
              </a:rPr>
              <a:t>and </a:t>
            </a:r>
            <a:r>
              <a:rPr lang="en-GB" sz="1600" b="1">
                <a:solidFill>
                  <a:schemeClr val="bg1"/>
                </a:solidFill>
                <a:latin typeface="Poppins"/>
                <a:ea typeface="+mn-lt"/>
                <a:cs typeface="+mn-lt"/>
              </a:rPr>
              <a:t>trusted relationships </a:t>
            </a:r>
            <a:r>
              <a:rPr lang="en-GB" sz="1600">
                <a:solidFill>
                  <a:schemeClr val="bg1"/>
                </a:solidFill>
                <a:latin typeface="Poppins"/>
                <a:ea typeface="+mn-lt"/>
                <a:cs typeface="+mn-lt"/>
              </a:rPr>
              <a:t>are important to young people - with each other </a:t>
            </a:r>
            <a:r>
              <a:rPr lang="en-GB" sz="1600" baseline="0">
                <a:solidFill>
                  <a:schemeClr val="bg1"/>
                </a:solidFill>
                <a:latin typeface="Poppins"/>
                <a:ea typeface="+mn-lt"/>
                <a:cs typeface="+mn-lt"/>
              </a:rPr>
              <a:t>and </a:t>
            </a:r>
            <a:r>
              <a:rPr lang="en-GB" sz="1600">
                <a:solidFill>
                  <a:schemeClr val="bg1"/>
                </a:solidFill>
                <a:latin typeface="Poppins"/>
                <a:ea typeface="+mn-lt"/>
                <a:cs typeface="+mn-lt"/>
              </a:rPr>
              <a:t>with adults working with them.</a:t>
            </a:r>
          </a:p>
        </p:txBody>
      </p:sp>
      <p:sp>
        <p:nvSpPr>
          <p:cNvPr id="12" name="TextBox 11">
            <a:extLst>
              <a:ext uri="{FF2B5EF4-FFF2-40B4-BE49-F238E27FC236}">
                <a16:creationId xmlns:a16="http://schemas.microsoft.com/office/drawing/2014/main" id="{837CB8B9-2D65-663B-3807-4F7019911569}"/>
              </a:ext>
            </a:extLst>
          </p:cNvPr>
          <p:cNvSpPr txBox="1"/>
          <p:nvPr/>
        </p:nvSpPr>
        <p:spPr>
          <a:xfrm>
            <a:off x="4646933" y="1869825"/>
            <a:ext cx="506361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solidFill>
                  <a:schemeClr val="bg1"/>
                </a:solidFill>
                <a:latin typeface="Poppins"/>
                <a:ea typeface="+mn-lt"/>
                <a:cs typeface="+mn-lt"/>
              </a:rPr>
              <a:t>The </a:t>
            </a:r>
            <a:r>
              <a:rPr lang="en-GB" sz="1600" b="1">
                <a:solidFill>
                  <a:schemeClr val="bg1"/>
                </a:solidFill>
                <a:latin typeface="Poppins"/>
                <a:ea typeface="+mn-lt"/>
                <a:cs typeface="+mn-lt"/>
              </a:rPr>
              <a:t>purpose </a:t>
            </a:r>
            <a:r>
              <a:rPr lang="en-GB" sz="1600" baseline="0">
                <a:solidFill>
                  <a:schemeClr val="bg1"/>
                </a:solidFill>
                <a:latin typeface="Poppins"/>
                <a:ea typeface="+mn-lt"/>
                <a:cs typeface="+mn-lt"/>
              </a:rPr>
              <a:t>and </a:t>
            </a:r>
            <a:r>
              <a:rPr lang="en-GB" sz="1600">
                <a:solidFill>
                  <a:schemeClr val="bg1"/>
                </a:solidFill>
                <a:latin typeface="Poppins"/>
                <a:ea typeface="+mn-lt"/>
                <a:cs typeface="+mn-lt"/>
              </a:rPr>
              <a:t>role of the young people's involvement should be clear and time bound.</a:t>
            </a:r>
          </a:p>
        </p:txBody>
      </p:sp>
      <p:sp>
        <p:nvSpPr>
          <p:cNvPr id="13" name="TextBox 12">
            <a:extLst>
              <a:ext uri="{FF2B5EF4-FFF2-40B4-BE49-F238E27FC236}">
                <a16:creationId xmlns:a16="http://schemas.microsoft.com/office/drawing/2014/main" id="{AC915A82-E898-76D1-543A-133571C070C1}"/>
              </a:ext>
            </a:extLst>
          </p:cNvPr>
          <p:cNvSpPr txBox="1"/>
          <p:nvPr/>
        </p:nvSpPr>
        <p:spPr>
          <a:xfrm>
            <a:off x="4646933" y="3004648"/>
            <a:ext cx="506361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solidFill>
                  <a:schemeClr val="bg1"/>
                </a:solidFill>
                <a:latin typeface="Poppins"/>
                <a:ea typeface="+mn-lt"/>
                <a:cs typeface="+mn-lt"/>
              </a:rPr>
              <a:t>The format should allow young people to participate on their own terms </a:t>
            </a:r>
            <a:r>
              <a:rPr lang="en-GB" sz="1600" baseline="0">
                <a:solidFill>
                  <a:schemeClr val="bg1"/>
                </a:solidFill>
                <a:latin typeface="Poppins"/>
                <a:ea typeface="+mn-lt"/>
                <a:cs typeface="+mn-lt"/>
              </a:rPr>
              <a:t>and </a:t>
            </a:r>
            <a:r>
              <a:rPr lang="en-GB" sz="1600">
                <a:solidFill>
                  <a:schemeClr val="bg1"/>
                </a:solidFill>
                <a:latin typeface="Poppins"/>
                <a:ea typeface="+mn-lt"/>
                <a:cs typeface="+mn-lt"/>
              </a:rPr>
              <a:t>must be </a:t>
            </a:r>
            <a:r>
              <a:rPr lang="en-GB" sz="1600" b="1">
                <a:solidFill>
                  <a:schemeClr val="bg1"/>
                </a:solidFill>
                <a:latin typeface="Poppins"/>
                <a:ea typeface="+mn-lt"/>
                <a:cs typeface="+mn-lt"/>
              </a:rPr>
              <a:t>accessible</a:t>
            </a:r>
            <a:r>
              <a:rPr lang="en-GB" sz="1600">
                <a:solidFill>
                  <a:schemeClr val="bg1"/>
                </a:solidFill>
                <a:latin typeface="Poppins"/>
                <a:ea typeface="+mn-lt"/>
                <a:cs typeface="+mn-lt"/>
              </a:rPr>
              <a:t>.</a:t>
            </a:r>
          </a:p>
        </p:txBody>
      </p:sp>
      <p:sp>
        <p:nvSpPr>
          <p:cNvPr id="14" name="TextBox 13">
            <a:extLst>
              <a:ext uri="{FF2B5EF4-FFF2-40B4-BE49-F238E27FC236}">
                <a16:creationId xmlns:a16="http://schemas.microsoft.com/office/drawing/2014/main" id="{665BB24E-A2C6-EA6C-3466-B1B4BAEF7829}"/>
              </a:ext>
            </a:extLst>
          </p:cNvPr>
          <p:cNvSpPr txBox="1"/>
          <p:nvPr/>
        </p:nvSpPr>
        <p:spPr>
          <a:xfrm>
            <a:off x="4646933" y="4270993"/>
            <a:ext cx="506361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solidFill>
                  <a:schemeClr val="bg1"/>
                </a:solidFill>
                <a:latin typeface="Poppins"/>
                <a:ea typeface="+mn-lt"/>
                <a:cs typeface="+mn-lt"/>
              </a:rPr>
              <a:t>Young people want to be </a:t>
            </a:r>
            <a:r>
              <a:rPr lang="en-GB" sz="1600" b="1">
                <a:solidFill>
                  <a:schemeClr val="bg1"/>
                </a:solidFill>
                <a:latin typeface="Poppins"/>
                <a:ea typeface="+mn-lt"/>
                <a:cs typeface="+mn-lt"/>
              </a:rPr>
              <a:t>rewarded, </a:t>
            </a:r>
            <a:br>
              <a:rPr lang="en-GB" sz="1600" b="1">
                <a:solidFill>
                  <a:schemeClr val="bg1"/>
                </a:solidFill>
                <a:latin typeface="Poppins"/>
                <a:ea typeface="+mn-lt"/>
                <a:cs typeface="+mn-lt"/>
              </a:rPr>
            </a:br>
            <a:r>
              <a:rPr lang="en-GB" sz="1600">
                <a:solidFill>
                  <a:schemeClr val="bg1"/>
                </a:solidFill>
                <a:latin typeface="Poppins"/>
                <a:ea typeface="+mn-lt"/>
                <a:cs typeface="+mn-lt"/>
              </a:rPr>
              <a:t>receive feedback on and be credited for their contributions e.g. qualifications or vouchers.</a:t>
            </a:r>
          </a:p>
        </p:txBody>
      </p:sp>
      <p:sp>
        <p:nvSpPr>
          <p:cNvPr id="15" name="TextBox 14">
            <a:extLst>
              <a:ext uri="{FF2B5EF4-FFF2-40B4-BE49-F238E27FC236}">
                <a16:creationId xmlns:a16="http://schemas.microsoft.com/office/drawing/2014/main" id="{ABD3D9B9-E870-6123-D158-87FCE49CC94E}"/>
              </a:ext>
            </a:extLst>
          </p:cNvPr>
          <p:cNvSpPr txBox="1"/>
          <p:nvPr/>
        </p:nvSpPr>
        <p:spPr>
          <a:xfrm>
            <a:off x="4646933" y="5526374"/>
            <a:ext cx="5063615"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solidFill>
                  <a:schemeClr val="bg1"/>
                </a:solidFill>
                <a:latin typeface="Poppins"/>
                <a:ea typeface="+mn-lt"/>
                <a:cs typeface="+mn-lt"/>
              </a:rPr>
              <a:t>Young people want to be part of a process from </a:t>
            </a:r>
            <a:r>
              <a:rPr lang="en-GB" sz="1600" b="1">
                <a:solidFill>
                  <a:schemeClr val="bg1"/>
                </a:solidFill>
                <a:latin typeface="Poppins"/>
                <a:ea typeface="+mn-lt"/>
                <a:cs typeface="+mn-lt"/>
              </a:rPr>
              <a:t>start to finish</a:t>
            </a:r>
            <a:r>
              <a:rPr lang="en-GB" sz="1600">
                <a:solidFill>
                  <a:schemeClr val="bg1"/>
                </a:solidFill>
                <a:latin typeface="Poppins"/>
                <a:ea typeface="+mn-lt"/>
                <a:cs typeface="+mn-lt"/>
              </a:rPr>
              <a:t> and make a </a:t>
            </a:r>
            <a:r>
              <a:rPr lang="en-GB" sz="1600" b="1">
                <a:solidFill>
                  <a:schemeClr val="bg1"/>
                </a:solidFill>
                <a:latin typeface="Poppins"/>
                <a:ea typeface="+mn-lt"/>
                <a:cs typeface="+mn-lt"/>
              </a:rPr>
              <a:t>meaningful </a:t>
            </a:r>
            <a:r>
              <a:rPr lang="en-GB" sz="1600">
                <a:solidFill>
                  <a:schemeClr val="bg1"/>
                </a:solidFill>
                <a:latin typeface="Poppins"/>
                <a:ea typeface="+mn-lt"/>
                <a:cs typeface="+mn-lt"/>
              </a:rPr>
              <a:t>contribution, not brought-in a tokenistic way. </a:t>
            </a:r>
          </a:p>
          <a:p>
            <a:endParaRPr lang="en-GB" sz="1600">
              <a:solidFill>
                <a:srgbClr val="004069"/>
              </a:solidFill>
              <a:latin typeface="Poppins"/>
              <a:ea typeface="+mn-lt"/>
              <a:cs typeface="+mn-lt"/>
            </a:endParaRPr>
          </a:p>
        </p:txBody>
      </p:sp>
      <p:pic>
        <p:nvPicPr>
          <p:cNvPr id="3" name="Picture 2" descr="A cartoon of a person&#10;&#10;Description automatically generated">
            <a:extLst>
              <a:ext uri="{FF2B5EF4-FFF2-40B4-BE49-F238E27FC236}">
                <a16:creationId xmlns:a16="http://schemas.microsoft.com/office/drawing/2014/main" id="{27FE16DE-B92E-CC05-8712-E0BB8C30280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Lst>
          </a:blip>
          <a:srcRect l="11708" t="-5226" r="16660"/>
          <a:stretch/>
        </p:blipFill>
        <p:spPr>
          <a:xfrm>
            <a:off x="88540" y="3422056"/>
            <a:ext cx="2339048" cy="3436024"/>
          </a:xfrm>
          <a:prstGeom prst="rect">
            <a:avLst/>
          </a:prstGeom>
        </p:spPr>
      </p:pic>
      <p:pic>
        <p:nvPicPr>
          <p:cNvPr id="10" name="Picture 9" descr="A cartoon of a person&#10;&#10;Description automatically generated">
            <a:extLst>
              <a:ext uri="{FF2B5EF4-FFF2-40B4-BE49-F238E27FC236}">
                <a16:creationId xmlns:a16="http://schemas.microsoft.com/office/drawing/2014/main" id="{5E6C34FB-2D36-96D6-88C9-3717022B968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5000"/>
                    </a14:imgEffect>
                  </a14:imgLayer>
                </a14:imgProps>
              </a:ext>
            </a:extLst>
          </a:blip>
          <a:srcRect l="18474" r="18305" b="3211"/>
          <a:stretch/>
        </p:blipFill>
        <p:spPr>
          <a:xfrm>
            <a:off x="1918762" y="3565710"/>
            <a:ext cx="2153980" cy="3296818"/>
          </a:xfrm>
          <a:prstGeom prst="rect">
            <a:avLst/>
          </a:prstGeom>
        </p:spPr>
      </p:pic>
    </p:spTree>
    <p:extLst>
      <p:ext uri="{BB962C8B-B14F-4D97-AF65-F5344CB8AC3E}">
        <p14:creationId xmlns:p14="http://schemas.microsoft.com/office/powerpoint/2010/main" val="1931184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72D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DD806C-F1B6-2A71-AFDB-928ED09000D0}"/>
              </a:ext>
            </a:extLst>
          </p:cNvPr>
          <p:cNvSpPr txBox="1"/>
          <p:nvPr/>
        </p:nvSpPr>
        <p:spPr>
          <a:xfrm>
            <a:off x="1001722" y="2221139"/>
            <a:ext cx="7196200" cy="2410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800"/>
              </a:spcAft>
            </a:pPr>
            <a:r>
              <a:rPr lang="en-US" sz="3200" b="1" dirty="0">
                <a:solidFill>
                  <a:schemeClr val="bg1"/>
                </a:solidFill>
                <a:latin typeface="Poppins"/>
                <a:cs typeface="Poppins"/>
              </a:rPr>
              <a:t>Over the following pages are examples of some young people we want to hear more from. </a:t>
            </a:r>
            <a:endParaRPr lang="en-US"/>
          </a:p>
          <a:p>
            <a:pPr>
              <a:spcAft>
                <a:spcPts val="800"/>
              </a:spcAft>
            </a:pPr>
            <a:r>
              <a:rPr lang="en-US" sz="2400" dirty="0">
                <a:solidFill>
                  <a:schemeClr val="bg1"/>
                </a:solidFill>
                <a:latin typeface="Poppins"/>
                <a:cs typeface="Poppins"/>
              </a:rPr>
              <a:t>Notice that different young people have very different experiences of physical activity.</a:t>
            </a:r>
          </a:p>
        </p:txBody>
      </p:sp>
    </p:spTree>
    <p:extLst>
      <p:ext uri="{BB962C8B-B14F-4D97-AF65-F5344CB8AC3E}">
        <p14:creationId xmlns:p14="http://schemas.microsoft.com/office/powerpoint/2010/main" val="21029899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78B4F42541A741B558840376CCBD17" ma:contentTypeVersion="18" ma:contentTypeDescription="Create a new document." ma:contentTypeScope="" ma:versionID="486af6d3945db5ca1de35da25106f664">
  <xsd:schema xmlns:xsd="http://www.w3.org/2001/XMLSchema" xmlns:xs="http://www.w3.org/2001/XMLSchema" xmlns:p="http://schemas.microsoft.com/office/2006/metadata/properties" xmlns:ns2="16f72658-3aa0-48e8-a279-1e50a1b9131f" xmlns:ns3="a0cb14cd-1a37-4489-8044-d3ea4e8fca78" xmlns:ns4="24dee865-13e4-48c0-95e8-7e90a76449fe" targetNamespace="http://schemas.microsoft.com/office/2006/metadata/properties" ma:root="true" ma:fieldsID="5e37c2c93faa932ca4c770cc8c62a1d8" ns2:_="" ns3:_="" ns4:_="">
    <xsd:import namespace="16f72658-3aa0-48e8-a279-1e50a1b9131f"/>
    <xsd:import namespace="a0cb14cd-1a37-4489-8044-d3ea4e8fca78"/>
    <xsd:import namespace="24dee865-13e4-48c0-95e8-7e90a76449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4: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f72658-3aa0-48e8-a279-1e50a1b913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38f8a13-c745-4118-a70d-371aa1ddb49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cb14cd-1a37-4489-8044-d3ea4e8fca7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dee865-13e4-48c0-95e8-7e90a76449fe"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8fd9df55-a0fe-46d9-9a6f-ebaae60edd2e}" ma:internalName="TaxCatchAll" ma:showField="CatchAllData" ma:web="a0cb14cd-1a37-4489-8044-d3ea4e8fca7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6f72658-3aa0-48e8-a279-1e50a1b9131f">
      <Terms xmlns="http://schemas.microsoft.com/office/infopath/2007/PartnerControls"/>
    </lcf76f155ced4ddcb4097134ff3c332f>
    <TaxCatchAll xmlns="24dee865-13e4-48c0-95e8-7e90a76449f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6BCD7A-0120-41C8-A216-549AD24C00C3}">
  <ds:schemaRefs>
    <ds:schemaRef ds:uri="16f72658-3aa0-48e8-a279-1e50a1b9131f"/>
    <ds:schemaRef ds:uri="24dee865-13e4-48c0-95e8-7e90a76449fe"/>
    <ds:schemaRef ds:uri="a0cb14cd-1a37-4489-8044-d3ea4e8fca7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F104E83-43DE-4A40-8EE2-B3F18BE86D05}">
  <ds:schemaRefs>
    <ds:schemaRef ds:uri="16f72658-3aa0-48e8-a279-1e50a1b9131f"/>
    <ds:schemaRef ds:uri="24dee865-13e4-48c0-95e8-7e90a76449fe"/>
    <ds:schemaRef ds:uri="a0cb14cd-1a37-4489-8044-d3ea4e8fca7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8E38304-695B-431F-84F5-83C3EAE78D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TotalTime>
  <Words>4309</Words>
  <Application>Microsoft Office PowerPoint</Application>
  <PresentationFormat>A4 Paper (210x297 mm)</PresentationFormat>
  <Paragraphs>379</Paragraphs>
  <Slides>33</Slides>
  <Notes>10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What have other organisations been doing to embed youth voice?​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Naomi Beckles</cp:lastModifiedBy>
  <cp:revision>38</cp:revision>
  <dcterms:created xsi:type="dcterms:W3CDTF">2024-08-01T13:02:40Z</dcterms:created>
  <dcterms:modified xsi:type="dcterms:W3CDTF">2025-03-05T16:07:57Z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0x010100E378B4F42541A741B558840376CCBD17</vt:lpwstr>
  </property>
  <property fmtid="{D5CDD505-2E9C-101B-9397-08002B2CF9AE}" pid="3" name="MediaServiceImageTags">
    <vt:lpwstr/>
  </property>
</Properties>
</file>